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399" r:id="rId3"/>
    <p:sldId id="497" r:id="rId4"/>
    <p:sldId id="471" r:id="rId5"/>
    <p:sldId id="472" r:id="rId6"/>
    <p:sldId id="507" r:id="rId7"/>
    <p:sldId id="508" r:id="rId8"/>
    <p:sldId id="509" r:id="rId9"/>
    <p:sldId id="510" r:id="rId10"/>
    <p:sldId id="511" r:id="rId11"/>
    <p:sldId id="502" r:id="rId12"/>
    <p:sldId id="473" r:id="rId13"/>
    <p:sldId id="503" r:id="rId14"/>
    <p:sldId id="504" r:id="rId15"/>
    <p:sldId id="462" r:id="rId16"/>
    <p:sldId id="505" r:id="rId17"/>
    <p:sldId id="474" r:id="rId18"/>
    <p:sldId id="506" r:id="rId19"/>
    <p:sldId id="516" r:id="rId20"/>
    <p:sldId id="512" r:id="rId21"/>
    <p:sldId id="513" r:id="rId22"/>
    <p:sldId id="515" r:id="rId23"/>
    <p:sldId id="477" r:id="rId2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E1265795-63C0-4142-BCC1-554851207AA1}">
          <p14:sldIdLst>
            <p14:sldId id="260"/>
            <p14:sldId id="399"/>
            <p14:sldId id="497"/>
            <p14:sldId id="471"/>
            <p14:sldId id="472"/>
            <p14:sldId id="507"/>
            <p14:sldId id="508"/>
            <p14:sldId id="509"/>
            <p14:sldId id="510"/>
            <p14:sldId id="511"/>
            <p14:sldId id="502"/>
            <p14:sldId id="473"/>
            <p14:sldId id="503"/>
            <p14:sldId id="504"/>
            <p14:sldId id="462"/>
            <p14:sldId id="505"/>
            <p14:sldId id="474"/>
            <p14:sldId id="506"/>
            <p14:sldId id="516"/>
            <p14:sldId id="512"/>
            <p14:sldId id="513"/>
            <p14:sldId id="51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1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Vieira da Costa" initials="PVd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87BB9"/>
    <a:srgbClr val="CCDBE2"/>
    <a:srgbClr val="ABC8E2"/>
    <a:srgbClr val="93B8D9"/>
    <a:srgbClr val="A50021"/>
    <a:srgbClr val="CBD9E1"/>
    <a:srgbClr val="548235"/>
    <a:srgbClr val="4B858B"/>
    <a:srgbClr val="875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88874" autoAdjust="0"/>
  </p:normalViewPr>
  <p:slideViewPr>
    <p:cSldViewPr snapToGrid="0">
      <p:cViewPr varScale="1">
        <p:scale>
          <a:sx n="56" d="100"/>
          <a:sy n="56" d="100"/>
        </p:scale>
        <p:origin x="845" y="53"/>
      </p:cViewPr>
      <p:guideLst>
        <p:guide orient="horz" pos="2160"/>
        <p:guide pos="3840"/>
        <p:guide pos="7491"/>
        <p:guide pos="1663"/>
        <p:guide pos="1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2391-382C-419D-9EB6-DD277CFF202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9FE3D1-911F-412A-9D66-190A9AD07375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/>
            <a:t>Valorização das OSCs</a:t>
          </a:r>
          <a:endParaRPr lang="pt-BR" sz="2200" b="0" dirty="0"/>
        </a:p>
      </dgm:t>
    </dgm:pt>
    <dgm:pt modelId="{320D09EA-1C93-4BEA-8200-26D5CFE799B3}" type="parTrans" cxnId="{4E5C8320-0BF8-4CAD-BC79-F4EB1F253E39}">
      <dgm:prSet/>
      <dgm:spPr/>
      <dgm:t>
        <a:bodyPr/>
        <a:lstStyle/>
        <a:p>
          <a:endParaRPr lang="pt-BR"/>
        </a:p>
      </dgm:t>
    </dgm:pt>
    <dgm:pt modelId="{1E83C33A-9C44-4280-AEA5-7284712FABB2}" type="sibTrans" cxnId="{4E5C8320-0BF8-4CAD-BC79-F4EB1F253E39}">
      <dgm:prSet/>
      <dgm:spPr/>
      <dgm:t>
        <a:bodyPr/>
        <a:lstStyle/>
        <a:p>
          <a:endParaRPr lang="pt-BR"/>
        </a:p>
      </dgm:t>
    </dgm:pt>
    <dgm:pt modelId="{62072D8C-CBFA-47FF-A5B4-EB2AA3E5D8FE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Transparência na aplicação dos recursos</a:t>
          </a:r>
        </a:p>
      </dgm:t>
    </dgm:pt>
    <dgm:pt modelId="{D4CB3590-F95C-4A24-82AA-53B77EF3F6D3}" type="parTrans" cxnId="{5B9555CB-0EC4-4F58-9934-4110BF6AE3AA}">
      <dgm:prSet/>
      <dgm:spPr/>
      <dgm:t>
        <a:bodyPr/>
        <a:lstStyle/>
        <a:p>
          <a:endParaRPr lang="pt-BR"/>
        </a:p>
      </dgm:t>
    </dgm:pt>
    <dgm:pt modelId="{524F7013-3493-4B5F-B804-BD35B836FD5F}" type="sibTrans" cxnId="{5B9555CB-0EC4-4F58-9934-4110BF6AE3AA}">
      <dgm:prSet/>
      <dgm:spPr/>
      <dgm:t>
        <a:bodyPr/>
        <a:lstStyle/>
        <a:p>
          <a:endParaRPr lang="pt-BR"/>
        </a:p>
      </dgm:t>
    </dgm:pt>
    <dgm:pt modelId="{0A401AA4-B135-4038-82AA-1E59248FA15E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/>
            <a:t>Segurança jurídica</a:t>
          </a:r>
        </a:p>
      </dgm:t>
    </dgm:pt>
    <dgm:pt modelId="{941A10B3-E9FF-4CAC-98EF-296483B4DA64}" type="sibTrans" cxnId="{75323CC3-11D4-4CAA-917A-58BF2CB55BFF}">
      <dgm:prSet/>
      <dgm:spPr/>
      <dgm:t>
        <a:bodyPr/>
        <a:lstStyle/>
        <a:p>
          <a:endParaRPr lang="pt-BR"/>
        </a:p>
      </dgm:t>
    </dgm:pt>
    <dgm:pt modelId="{101B778D-7F0E-4F14-B13D-6D5517BC3D77}" type="parTrans" cxnId="{75323CC3-11D4-4CAA-917A-58BF2CB55BFF}">
      <dgm:prSet/>
      <dgm:spPr/>
      <dgm:t>
        <a:bodyPr/>
        <a:lstStyle/>
        <a:p>
          <a:endParaRPr lang="pt-BR"/>
        </a:p>
      </dgm:t>
    </dgm:pt>
    <dgm:pt modelId="{AB068AD0-42CE-0F44-BC29-BF02DB666202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200" b="1" dirty="0"/>
            <a:t>Efetividade nas parcerias</a:t>
          </a:r>
        </a:p>
      </dgm:t>
    </dgm:pt>
    <dgm:pt modelId="{89F39F1E-AF33-F941-BD83-3F9B8C39D0F4}" type="parTrans" cxnId="{205EFD94-42AE-914C-A2F8-CB2623A9CD7F}">
      <dgm:prSet/>
      <dgm:spPr/>
      <dgm:t>
        <a:bodyPr/>
        <a:lstStyle/>
        <a:p>
          <a:endParaRPr lang="en-US"/>
        </a:p>
      </dgm:t>
    </dgm:pt>
    <dgm:pt modelId="{EBF34C66-8EC2-7045-8071-ABF246BE7942}" type="sibTrans" cxnId="{205EFD94-42AE-914C-A2F8-CB2623A9CD7F}">
      <dgm:prSet/>
      <dgm:spPr/>
      <dgm:t>
        <a:bodyPr/>
        <a:lstStyle/>
        <a:p>
          <a:endParaRPr lang="en-US"/>
        </a:p>
      </dgm:t>
    </dgm:pt>
    <dgm:pt modelId="{839866DC-643B-4191-B37C-BAC158560C47}" type="pres">
      <dgm:prSet presAssocID="{19332391-382C-419D-9EB6-DD277CFF2020}" presName="Name0" presStyleCnt="0">
        <dgm:presLayoutVars>
          <dgm:dir/>
          <dgm:resizeHandles val="exact"/>
        </dgm:presLayoutVars>
      </dgm:prSet>
      <dgm:spPr/>
    </dgm:pt>
    <dgm:pt modelId="{720AFFD0-DC16-4A1C-A2E2-D49CC84F33D4}" type="pres">
      <dgm:prSet presAssocID="{E69FE3D1-911F-412A-9D66-190A9AD07375}" presName="node" presStyleLbl="node1" presStyleIdx="0" presStyleCnt="4" custLinFactX="96544" custLinFactNeighborX="100000" custLinFactNeighborY="388">
        <dgm:presLayoutVars>
          <dgm:bulletEnabled val="1"/>
        </dgm:presLayoutVars>
      </dgm:prSet>
      <dgm:spPr/>
    </dgm:pt>
    <dgm:pt modelId="{2E98D533-840B-45BF-8F65-C0C297E45625}" type="pres">
      <dgm:prSet presAssocID="{1E83C33A-9C44-4280-AEA5-7284712FABB2}" presName="sibTrans" presStyleCnt="0"/>
      <dgm:spPr/>
    </dgm:pt>
    <dgm:pt modelId="{8AFC21C9-D0F6-477A-A874-5DC81516A440}" type="pres">
      <dgm:prSet presAssocID="{62072D8C-CBFA-47FF-A5B4-EB2AA3E5D8FE}" presName="node" presStyleLbl="node1" presStyleIdx="1" presStyleCnt="4" custLinFactX="96250" custLinFactNeighborX="100000" custLinFactNeighborY="0">
        <dgm:presLayoutVars>
          <dgm:bulletEnabled val="1"/>
        </dgm:presLayoutVars>
      </dgm:prSet>
      <dgm:spPr/>
    </dgm:pt>
    <dgm:pt modelId="{9D11C5FA-8D4B-477C-87FF-BD81F042483C}" type="pres">
      <dgm:prSet presAssocID="{524F7013-3493-4B5F-B804-BD35B836FD5F}" presName="sibTrans" presStyleCnt="0"/>
      <dgm:spPr/>
    </dgm:pt>
    <dgm:pt modelId="{65588379-BB2C-47F9-9D51-0566E4223A02}" type="pres">
      <dgm:prSet presAssocID="{0A401AA4-B135-4038-82AA-1E59248FA15E}" presName="node" presStyleLbl="node1" presStyleIdx="2" presStyleCnt="4" custLinFactX="-196579" custLinFactNeighborX="-200000" custLinFactNeighborY="-1384">
        <dgm:presLayoutVars>
          <dgm:bulletEnabled val="1"/>
        </dgm:presLayoutVars>
      </dgm:prSet>
      <dgm:spPr/>
    </dgm:pt>
    <dgm:pt modelId="{4A747E37-A16A-7146-AD12-29462E747969}" type="pres">
      <dgm:prSet presAssocID="{941A10B3-E9FF-4CAC-98EF-296483B4DA64}" presName="sibTrans" presStyleCnt="0"/>
      <dgm:spPr/>
    </dgm:pt>
    <dgm:pt modelId="{BE5CF495-4867-B846-8ED7-55279FF9C4D1}" type="pres">
      <dgm:prSet presAssocID="{AB068AD0-42CE-0F44-BC29-BF02DB666202}" presName="node" presStyleLbl="node1" presStyleIdx="3" presStyleCnt="4" custScaleX="99538">
        <dgm:presLayoutVars>
          <dgm:bulletEnabled val="1"/>
        </dgm:presLayoutVars>
      </dgm:prSet>
      <dgm:spPr/>
    </dgm:pt>
  </dgm:ptLst>
  <dgm:cxnLst>
    <dgm:cxn modelId="{1379601B-7FFB-4299-9FBC-EF1FF236B3E4}" type="presOf" srcId="{E69FE3D1-911F-412A-9D66-190A9AD07375}" destId="{720AFFD0-DC16-4A1C-A2E2-D49CC84F33D4}" srcOrd="0" destOrd="0" presId="urn:microsoft.com/office/officeart/2005/8/layout/hList6"/>
    <dgm:cxn modelId="{4E5C8320-0BF8-4CAD-BC79-F4EB1F253E39}" srcId="{19332391-382C-419D-9EB6-DD277CFF2020}" destId="{E69FE3D1-911F-412A-9D66-190A9AD07375}" srcOrd="0" destOrd="0" parTransId="{320D09EA-1C93-4BEA-8200-26D5CFE799B3}" sibTransId="{1E83C33A-9C44-4280-AEA5-7284712FABB2}"/>
    <dgm:cxn modelId="{E43E804F-79CB-46CE-8503-C4F1C862C8BB}" type="presOf" srcId="{AB068AD0-42CE-0F44-BC29-BF02DB666202}" destId="{BE5CF495-4867-B846-8ED7-55279FF9C4D1}" srcOrd="0" destOrd="0" presId="urn:microsoft.com/office/officeart/2005/8/layout/hList6"/>
    <dgm:cxn modelId="{05EDA87F-71E1-4D1C-ADF6-EF110BD99C08}" type="presOf" srcId="{62072D8C-CBFA-47FF-A5B4-EB2AA3E5D8FE}" destId="{8AFC21C9-D0F6-477A-A874-5DC81516A440}" srcOrd="0" destOrd="0" presId="urn:microsoft.com/office/officeart/2005/8/layout/hList6"/>
    <dgm:cxn modelId="{205EFD94-42AE-914C-A2F8-CB2623A9CD7F}" srcId="{19332391-382C-419D-9EB6-DD277CFF2020}" destId="{AB068AD0-42CE-0F44-BC29-BF02DB666202}" srcOrd="3" destOrd="0" parTransId="{89F39F1E-AF33-F941-BD83-3F9B8C39D0F4}" sibTransId="{EBF34C66-8EC2-7045-8071-ABF246BE7942}"/>
    <dgm:cxn modelId="{9E552CA0-6386-4F91-B3F3-E546A5DA8077}" type="presOf" srcId="{0A401AA4-B135-4038-82AA-1E59248FA15E}" destId="{65588379-BB2C-47F9-9D51-0566E4223A02}" srcOrd="0" destOrd="0" presId="urn:microsoft.com/office/officeart/2005/8/layout/hList6"/>
    <dgm:cxn modelId="{75323CC3-11D4-4CAA-917A-58BF2CB55BFF}" srcId="{19332391-382C-419D-9EB6-DD277CFF2020}" destId="{0A401AA4-B135-4038-82AA-1E59248FA15E}" srcOrd="2" destOrd="0" parTransId="{101B778D-7F0E-4F14-B13D-6D5517BC3D77}" sibTransId="{941A10B3-E9FF-4CAC-98EF-296483B4DA64}"/>
    <dgm:cxn modelId="{5B9555CB-0EC4-4F58-9934-4110BF6AE3AA}" srcId="{19332391-382C-419D-9EB6-DD277CFF2020}" destId="{62072D8C-CBFA-47FF-A5B4-EB2AA3E5D8FE}" srcOrd="1" destOrd="0" parTransId="{D4CB3590-F95C-4A24-82AA-53B77EF3F6D3}" sibTransId="{524F7013-3493-4B5F-B804-BD35B836FD5F}"/>
    <dgm:cxn modelId="{AB346EF8-AEC2-4ED6-800B-4DC593ACA291}" type="presOf" srcId="{19332391-382C-419D-9EB6-DD277CFF2020}" destId="{839866DC-643B-4191-B37C-BAC158560C47}" srcOrd="0" destOrd="0" presId="urn:microsoft.com/office/officeart/2005/8/layout/hList6"/>
    <dgm:cxn modelId="{C791887D-BAE0-4B94-B2BB-BB0D1B7E2138}" type="presParOf" srcId="{839866DC-643B-4191-B37C-BAC158560C47}" destId="{720AFFD0-DC16-4A1C-A2E2-D49CC84F33D4}" srcOrd="0" destOrd="0" presId="urn:microsoft.com/office/officeart/2005/8/layout/hList6"/>
    <dgm:cxn modelId="{0BD9E08F-9E77-4765-9153-A3D8A68776F3}" type="presParOf" srcId="{839866DC-643B-4191-B37C-BAC158560C47}" destId="{2E98D533-840B-45BF-8F65-C0C297E45625}" srcOrd="1" destOrd="0" presId="urn:microsoft.com/office/officeart/2005/8/layout/hList6"/>
    <dgm:cxn modelId="{E3DCF4DA-1698-4462-A566-D3BC699BF090}" type="presParOf" srcId="{839866DC-643B-4191-B37C-BAC158560C47}" destId="{8AFC21C9-D0F6-477A-A874-5DC81516A440}" srcOrd="2" destOrd="0" presId="urn:microsoft.com/office/officeart/2005/8/layout/hList6"/>
    <dgm:cxn modelId="{04940C34-B3A4-4EAD-862C-D09D8D93704F}" type="presParOf" srcId="{839866DC-643B-4191-B37C-BAC158560C47}" destId="{9D11C5FA-8D4B-477C-87FF-BD81F042483C}" srcOrd="3" destOrd="0" presId="urn:microsoft.com/office/officeart/2005/8/layout/hList6"/>
    <dgm:cxn modelId="{3BD8506C-7474-468B-A40E-4BE6C6047B82}" type="presParOf" srcId="{839866DC-643B-4191-B37C-BAC158560C47}" destId="{65588379-BB2C-47F9-9D51-0566E4223A02}" srcOrd="4" destOrd="0" presId="urn:microsoft.com/office/officeart/2005/8/layout/hList6"/>
    <dgm:cxn modelId="{8CC03075-8E75-4BD1-93E2-3C94E9B79E6D}" type="presParOf" srcId="{839866DC-643B-4191-B37C-BAC158560C47}" destId="{4A747E37-A16A-7146-AD12-29462E747969}" srcOrd="5" destOrd="0" presId="urn:microsoft.com/office/officeart/2005/8/layout/hList6"/>
    <dgm:cxn modelId="{2AD697E7-2DA9-4BD7-B57E-178D82801BFF}" type="presParOf" srcId="{839866DC-643B-4191-B37C-BAC158560C47}" destId="{BE5CF495-4867-B846-8ED7-55279FF9C4D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BA1C9-231D-4CE1-BB18-D9DE18E5D1B6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584482-83C4-4FA7-A9FB-D6C7242A382E}">
      <dgm:prSet phldrT="[Texto]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Capacitar e Monitorar</a:t>
          </a:r>
        </a:p>
      </dgm:t>
    </dgm:pt>
    <dgm:pt modelId="{6AA6146C-1F63-4941-AF8E-1830A9F6B6FC}" type="parTrans" cxnId="{F67C1286-C3FF-4E0B-999A-F7B1EF330CE8}">
      <dgm:prSet/>
      <dgm:spPr/>
      <dgm:t>
        <a:bodyPr/>
        <a:lstStyle/>
        <a:p>
          <a:endParaRPr lang="pt-BR"/>
        </a:p>
      </dgm:t>
    </dgm:pt>
    <dgm:pt modelId="{81CF61A2-7303-4CFA-93DC-135E6DD09D35}" type="sibTrans" cxnId="{F67C1286-C3FF-4E0B-999A-F7B1EF330CE8}">
      <dgm:prSet/>
      <dgm:spPr/>
      <dgm:t>
        <a:bodyPr/>
        <a:lstStyle/>
        <a:p>
          <a:endParaRPr lang="pt-BR"/>
        </a:p>
      </dgm:t>
    </dgm:pt>
    <dgm:pt modelId="{02E05877-4245-4641-8D80-1A272FCD4658}">
      <dgm:prSet phldrT="[Texto]"/>
      <dgm:spPr/>
      <dgm:t>
        <a:bodyPr/>
        <a:lstStyle/>
        <a:p>
          <a:r>
            <a:rPr lang="pt-BR" dirty="0"/>
            <a:t>Trilha de conhecimento</a:t>
          </a:r>
        </a:p>
      </dgm:t>
    </dgm:pt>
    <dgm:pt modelId="{C61DDEC4-7425-49ED-A50A-102217756DBB}" type="parTrans" cxnId="{B85D9700-B6C9-481D-AEA1-802CC9D57DB2}">
      <dgm:prSet/>
      <dgm:spPr/>
      <dgm:t>
        <a:bodyPr/>
        <a:lstStyle/>
        <a:p>
          <a:endParaRPr lang="pt-BR"/>
        </a:p>
      </dgm:t>
    </dgm:pt>
    <dgm:pt modelId="{1449B929-0169-458C-A6E2-5D5010397AFA}" type="sibTrans" cxnId="{B85D9700-B6C9-481D-AEA1-802CC9D57DB2}">
      <dgm:prSet/>
      <dgm:spPr/>
      <dgm:t>
        <a:bodyPr/>
        <a:lstStyle/>
        <a:p>
          <a:endParaRPr lang="pt-BR"/>
        </a:p>
      </dgm:t>
    </dgm:pt>
    <dgm:pt modelId="{5F1A551A-87A6-44FB-AF0C-53F5FF19AC9B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Melhorar Execução</a:t>
          </a:r>
        </a:p>
      </dgm:t>
    </dgm:pt>
    <dgm:pt modelId="{0C3CA060-198A-4BE8-B1EF-9A3B4644C102}" type="parTrans" cxnId="{4773B92A-4E37-4FA1-8E06-96520E0F8C90}">
      <dgm:prSet/>
      <dgm:spPr/>
      <dgm:t>
        <a:bodyPr/>
        <a:lstStyle/>
        <a:p>
          <a:endParaRPr lang="pt-BR"/>
        </a:p>
      </dgm:t>
    </dgm:pt>
    <dgm:pt modelId="{FDD0261E-09B4-48AB-9267-B4CE0E340D45}" type="sibTrans" cxnId="{4773B92A-4E37-4FA1-8E06-96520E0F8C90}">
      <dgm:prSet/>
      <dgm:spPr/>
      <dgm:t>
        <a:bodyPr/>
        <a:lstStyle/>
        <a:p>
          <a:endParaRPr lang="pt-BR"/>
        </a:p>
      </dgm:t>
    </dgm:pt>
    <dgm:pt modelId="{FBB52C31-2B91-4F4A-89CA-137F78B1BA38}">
      <dgm:prSet phldrT="[Texto]"/>
      <dgm:spPr/>
      <dgm:t>
        <a:bodyPr/>
        <a:lstStyle/>
        <a:p>
          <a:r>
            <a:rPr lang="pt-BR" dirty="0"/>
            <a:t>Reduzir tempo e custo</a:t>
          </a:r>
        </a:p>
      </dgm:t>
    </dgm:pt>
    <dgm:pt modelId="{9C7A6706-2ACC-441B-AF63-9C979E722EAF}" type="parTrans" cxnId="{6B6A4D46-6F51-4583-83D4-CE4C78CACB12}">
      <dgm:prSet/>
      <dgm:spPr/>
      <dgm:t>
        <a:bodyPr/>
        <a:lstStyle/>
        <a:p>
          <a:endParaRPr lang="pt-BR"/>
        </a:p>
      </dgm:t>
    </dgm:pt>
    <dgm:pt modelId="{4CCB28C9-EF83-48E3-9DEA-9FEE682EF520}" type="sibTrans" cxnId="{6B6A4D46-6F51-4583-83D4-CE4C78CACB12}">
      <dgm:prSet/>
      <dgm:spPr/>
      <dgm:t>
        <a:bodyPr/>
        <a:lstStyle/>
        <a:p>
          <a:endParaRPr lang="pt-BR"/>
        </a:p>
      </dgm:t>
    </dgm:pt>
    <dgm:pt modelId="{5E3A5B57-4B0B-4564-9A33-C6953662BF28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Ampliar Captação</a:t>
          </a:r>
        </a:p>
      </dgm:t>
    </dgm:pt>
    <dgm:pt modelId="{8F4D91CC-EE2C-40D1-AD78-32CA0B04983E}" type="parTrans" cxnId="{65E787E9-54F3-4E01-BE03-9D13A532A80B}">
      <dgm:prSet/>
      <dgm:spPr/>
      <dgm:t>
        <a:bodyPr/>
        <a:lstStyle/>
        <a:p>
          <a:endParaRPr lang="pt-BR"/>
        </a:p>
      </dgm:t>
    </dgm:pt>
    <dgm:pt modelId="{7B620C00-9310-43B5-84AC-07F4EC662307}" type="sibTrans" cxnId="{65E787E9-54F3-4E01-BE03-9D13A532A80B}">
      <dgm:prSet/>
      <dgm:spPr/>
      <dgm:t>
        <a:bodyPr/>
        <a:lstStyle/>
        <a:p>
          <a:endParaRPr lang="pt-BR"/>
        </a:p>
      </dgm:t>
    </dgm:pt>
    <dgm:pt modelId="{3A0615A7-395E-4558-9695-1CA293878B65}">
      <dgm:prSet phldrT="[Texto]" custT="1"/>
      <dgm:spPr/>
      <dgm:t>
        <a:bodyPr/>
        <a:lstStyle/>
        <a:p>
          <a:r>
            <a:rPr lang="pt-BR" sz="2000" dirty="0"/>
            <a:t>Liberar parcelas</a:t>
          </a:r>
        </a:p>
      </dgm:t>
    </dgm:pt>
    <dgm:pt modelId="{4A9D2EAB-E73E-45E1-B264-001C6BD893A8}" type="parTrans" cxnId="{3842BCF7-F3C9-41B6-99D8-9ED87F971971}">
      <dgm:prSet/>
      <dgm:spPr/>
      <dgm:t>
        <a:bodyPr/>
        <a:lstStyle/>
        <a:p>
          <a:endParaRPr lang="pt-BR"/>
        </a:p>
      </dgm:t>
    </dgm:pt>
    <dgm:pt modelId="{7262E58C-DDDE-4C80-AD24-36C6E7A7D470}" type="sibTrans" cxnId="{3842BCF7-F3C9-41B6-99D8-9ED87F971971}">
      <dgm:prSet/>
      <dgm:spPr/>
      <dgm:t>
        <a:bodyPr/>
        <a:lstStyle/>
        <a:p>
          <a:endParaRPr lang="pt-BR"/>
        </a:p>
      </dgm:t>
    </dgm:pt>
    <dgm:pt modelId="{EDFE9C48-4DDD-4839-9AED-1343571015A7}">
      <dgm:prSet phldrT="[Texto]"/>
      <dgm:spPr/>
      <dgm:t>
        <a:bodyPr/>
        <a:lstStyle/>
        <a:p>
          <a:r>
            <a:rPr lang="pt-BR" dirty="0"/>
            <a:t>Indicadores de qualidade </a:t>
          </a:r>
        </a:p>
      </dgm:t>
    </dgm:pt>
    <dgm:pt modelId="{AE465BF2-464B-4399-B143-C639DB871A2D}" type="parTrans" cxnId="{F4369D9D-D571-4FED-BDD4-0DF3C220EAE7}">
      <dgm:prSet/>
      <dgm:spPr/>
      <dgm:t>
        <a:bodyPr/>
        <a:lstStyle/>
        <a:p>
          <a:endParaRPr lang="pt-BR"/>
        </a:p>
      </dgm:t>
    </dgm:pt>
    <dgm:pt modelId="{F00C8A82-CD09-4BD5-8CBD-5B55C555717D}" type="sibTrans" cxnId="{F4369D9D-D571-4FED-BDD4-0DF3C220EAE7}">
      <dgm:prSet/>
      <dgm:spPr/>
      <dgm:t>
        <a:bodyPr/>
        <a:lstStyle/>
        <a:p>
          <a:endParaRPr lang="pt-BR"/>
        </a:p>
      </dgm:t>
    </dgm:pt>
    <dgm:pt modelId="{340EBE2D-4039-4D60-A3CB-043428749EC5}">
      <dgm:prSet phldrT="[Texto]"/>
      <dgm:spPr/>
      <dgm:t>
        <a:bodyPr/>
        <a:lstStyle/>
        <a:p>
          <a:r>
            <a:rPr lang="pt-BR" dirty="0"/>
            <a:t>Monitorar  os resultados </a:t>
          </a:r>
        </a:p>
      </dgm:t>
    </dgm:pt>
    <dgm:pt modelId="{704DC458-0E34-4E06-93C9-A90EB637CE32}" type="parTrans" cxnId="{76CC88EF-E923-40B2-BF0C-9605EEFD8A27}">
      <dgm:prSet/>
      <dgm:spPr/>
      <dgm:t>
        <a:bodyPr/>
        <a:lstStyle/>
        <a:p>
          <a:endParaRPr lang="pt-BR"/>
        </a:p>
      </dgm:t>
    </dgm:pt>
    <dgm:pt modelId="{BE042A0D-E479-48F9-BCB2-EA7EC8013594}" type="sibTrans" cxnId="{76CC88EF-E923-40B2-BF0C-9605EEFD8A27}">
      <dgm:prSet/>
      <dgm:spPr/>
      <dgm:t>
        <a:bodyPr/>
        <a:lstStyle/>
        <a:p>
          <a:endParaRPr lang="pt-BR"/>
        </a:p>
      </dgm:t>
    </dgm:pt>
    <dgm:pt modelId="{BE1C9113-EF13-49A4-A886-409793FE5414}">
      <dgm:prSet phldrT="[Texto]" custT="1"/>
      <dgm:spPr/>
      <dgm:t>
        <a:bodyPr/>
        <a:lstStyle/>
        <a:p>
          <a:endParaRPr lang="pt-BR" sz="2000" dirty="0"/>
        </a:p>
      </dgm:t>
    </dgm:pt>
    <dgm:pt modelId="{2A12D35E-D348-46FF-A2FB-D854F497554E}" type="parTrans" cxnId="{A3EA322C-A6FF-4EA5-94ED-AC22ABE1E707}">
      <dgm:prSet/>
      <dgm:spPr/>
      <dgm:t>
        <a:bodyPr/>
        <a:lstStyle/>
        <a:p>
          <a:endParaRPr lang="pt-BR"/>
        </a:p>
      </dgm:t>
    </dgm:pt>
    <dgm:pt modelId="{E092FCA2-91D0-452E-BD5C-E352195BA04F}" type="sibTrans" cxnId="{A3EA322C-A6FF-4EA5-94ED-AC22ABE1E707}">
      <dgm:prSet/>
      <dgm:spPr/>
      <dgm:t>
        <a:bodyPr/>
        <a:lstStyle/>
        <a:p>
          <a:endParaRPr lang="pt-BR"/>
        </a:p>
      </dgm:t>
    </dgm:pt>
    <dgm:pt modelId="{B734A81C-8824-4091-BDF8-84BD867E6A78}">
      <dgm:prSet phldrT="[Texto]" custT="1"/>
      <dgm:spPr/>
      <dgm:t>
        <a:bodyPr/>
        <a:lstStyle/>
        <a:p>
          <a:r>
            <a:rPr lang="pt-BR" sz="2000" dirty="0"/>
            <a:t>Utilizar recursos indicados por emenda</a:t>
          </a:r>
        </a:p>
      </dgm:t>
    </dgm:pt>
    <dgm:pt modelId="{B7A588C9-AC29-42EA-8295-50AACCF06383}" type="parTrans" cxnId="{34232449-5AA4-4D53-8FA8-2EA748E063D9}">
      <dgm:prSet/>
      <dgm:spPr/>
      <dgm:t>
        <a:bodyPr/>
        <a:lstStyle/>
        <a:p>
          <a:endParaRPr lang="pt-BR"/>
        </a:p>
      </dgm:t>
    </dgm:pt>
    <dgm:pt modelId="{10A541EF-634B-497E-B092-49B66C89C489}" type="sibTrans" cxnId="{34232449-5AA4-4D53-8FA8-2EA748E063D9}">
      <dgm:prSet/>
      <dgm:spPr/>
      <dgm:t>
        <a:bodyPr/>
        <a:lstStyle/>
        <a:p>
          <a:endParaRPr lang="pt-BR"/>
        </a:p>
      </dgm:t>
    </dgm:pt>
    <dgm:pt modelId="{BD374157-622C-4C37-900E-EAD60D59C1FB}">
      <dgm:prSet phldrT="[Texto]" custT="1"/>
      <dgm:spPr/>
      <dgm:t>
        <a:bodyPr/>
        <a:lstStyle/>
        <a:p>
          <a:endParaRPr lang="pt-BR" sz="2000" dirty="0"/>
        </a:p>
      </dgm:t>
    </dgm:pt>
    <dgm:pt modelId="{9D089D63-468A-4F2F-AE3D-189E9B32234E}" type="parTrans" cxnId="{39FE3051-84C7-4483-9DE4-888D8F89B3A0}">
      <dgm:prSet/>
      <dgm:spPr/>
      <dgm:t>
        <a:bodyPr/>
        <a:lstStyle/>
        <a:p>
          <a:endParaRPr lang="pt-BR"/>
        </a:p>
      </dgm:t>
    </dgm:pt>
    <dgm:pt modelId="{E47FB710-FDFD-470B-9B8E-AA15A2CF2474}" type="sibTrans" cxnId="{39FE3051-84C7-4483-9DE4-888D8F89B3A0}">
      <dgm:prSet/>
      <dgm:spPr/>
      <dgm:t>
        <a:bodyPr/>
        <a:lstStyle/>
        <a:p>
          <a:endParaRPr lang="pt-BR"/>
        </a:p>
      </dgm:t>
    </dgm:pt>
    <dgm:pt modelId="{FA26CB2A-6156-4D45-94AF-23A0DCC68114}" type="pres">
      <dgm:prSet presAssocID="{190BA1C9-231D-4CE1-BB18-D9DE18E5D1B6}" presName="rootnode" presStyleCnt="0">
        <dgm:presLayoutVars>
          <dgm:chMax/>
          <dgm:chPref/>
          <dgm:dir/>
          <dgm:animLvl val="lvl"/>
        </dgm:presLayoutVars>
      </dgm:prSet>
      <dgm:spPr/>
    </dgm:pt>
    <dgm:pt modelId="{DDB9CD43-FCEF-413E-A8CB-9E9AD8AC9811}" type="pres">
      <dgm:prSet presAssocID="{79584482-83C4-4FA7-A9FB-D6C7242A382E}" presName="composite" presStyleCnt="0"/>
      <dgm:spPr/>
    </dgm:pt>
    <dgm:pt modelId="{ADDC5790-7388-400D-8199-15377413CA25}" type="pres">
      <dgm:prSet presAssocID="{79584482-83C4-4FA7-A9FB-D6C7242A382E}" presName="bentUpArrow1" presStyleLbl="alignImgPlace1" presStyleIdx="0" presStyleCnt="2" custLinFactNeighborX="-23518" custLinFactNeighborY="4590"/>
      <dgm:spPr/>
    </dgm:pt>
    <dgm:pt modelId="{9BD9B653-2CAE-4C59-B7F1-CFA977E83640}" type="pres">
      <dgm:prSet presAssocID="{79584482-83C4-4FA7-A9FB-D6C7242A382E}" presName="ParentText" presStyleLbl="node1" presStyleIdx="0" presStyleCnt="3" custLinFactNeighborX="-44988" custLinFactNeighborY="1948">
        <dgm:presLayoutVars>
          <dgm:chMax val="1"/>
          <dgm:chPref val="1"/>
          <dgm:bulletEnabled val="1"/>
        </dgm:presLayoutVars>
      </dgm:prSet>
      <dgm:spPr/>
    </dgm:pt>
    <dgm:pt modelId="{5D00A9F4-E593-4D96-BAC9-F443C05D89BC}" type="pres">
      <dgm:prSet presAssocID="{79584482-83C4-4FA7-A9FB-D6C7242A382E}" presName="ChildText" presStyleLbl="revTx" presStyleIdx="0" presStyleCnt="3" custScaleX="284534" custLinFactNeighborX="32283" custLinFactNeighborY="3909">
        <dgm:presLayoutVars>
          <dgm:chMax val="0"/>
          <dgm:chPref val="0"/>
          <dgm:bulletEnabled val="1"/>
        </dgm:presLayoutVars>
      </dgm:prSet>
      <dgm:spPr/>
    </dgm:pt>
    <dgm:pt modelId="{B24E84A3-FD75-4813-91F4-9349218A6BA2}" type="pres">
      <dgm:prSet presAssocID="{81CF61A2-7303-4CFA-93DC-135E6DD09D35}" presName="sibTrans" presStyleCnt="0"/>
      <dgm:spPr/>
    </dgm:pt>
    <dgm:pt modelId="{FD9B73A4-335C-4E70-9ED9-E8A778FA1D48}" type="pres">
      <dgm:prSet presAssocID="{5F1A551A-87A6-44FB-AF0C-53F5FF19AC9B}" presName="composite" presStyleCnt="0"/>
      <dgm:spPr/>
    </dgm:pt>
    <dgm:pt modelId="{A294B243-80AF-475C-A860-74DBFFB66387}" type="pres">
      <dgm:prSet presAssocID="{5F1A551A-87A6-44FB-AF0C-53F5FF19AC9B}" presName="bentUpArrow1" presStyleLbl="alignImgPlace1" presStyleIdx="1" presStyleCnt="2" custLinFactNeighborX="-29566" custLinFactNeighborY="3060"/>
      <dgm:spPr/>
    </dgm:pt>
    <dgm:pt modelId="{7B165A64-B332-4F7E-8C87-E866E9B39D7E}" type="pres">
      <dgm:prSet presAssocID="{5F1A551A-87A6-44FB-AF0C-53F5FF19AC9B}" presName="ParentText" presStyleLbl="node1" presStyleIdx="1" presStyleCnt="3" custLinFactNeighborX="-50441" custLinFactNeighborY="1298">
        <dgm:presLayoutVars>
          <dgm:chMax val="1"/>
          <dgm:chPref val="1"/>
          <dgm:bulletEnabled val="1"/>
        </dgm:presLayoutVars>
      </dgm:prSet>
      <dgm:spPr/>
    </dgm:pt>
    <dgm:pt modelId="{DA000B9C-1186-4AAD-A256-E2327C4A8341}" type="pres">
      <dgm:prSet presAssocID="{5F1A551A-87A6-44FB-AF0C-53F5FF19AC9B}" presName="ChildText" presStyleLbl="revTx" presStyleIdx="1" presStyleCnt="3" custScaleX="241967" custLinFactNeighborX="860" custLinFactNeighborY="4885">
        <dgm:presLayoutVars>
          <dgm:chMax val="0"/>
          <dgm:chPref val="0"/>
          <dgm:bulletEnabled val="1"/>
        </dgm:presLayoutVars>
      </dgm:prSet>
      <dgm:spPr/>
    </dgm:pt>
    <dgm:pt modelId="{2D791486-8A6C-45A6-BC6C-DB13278600EA}" type="pres">
      <dgm:prSet presAssocID="{FDD0261E-09B4-48AB-9267-B4CE0E340D45}" presName="sibTrans" presStyleCnt="0"/>
      <dgm:spPr/>
    </dgm:pt>
    <dgm:pt modelId="{56C32349-9CE6-4770-8ABE-B620A45E0684}" type="pres">
      <dgm:prSet presAssocID="{5E3A5B57-4B0B-4564-9A33-C6953662BF28}" presName="composite" presStyleCnt="0"/>
      <dgm:spPr/>
    </dgm:pt>
    <dgm:pt modelId="{B37F6CAC-5B9A-4172-AF82-F85460A18ABD}" type="pres">
      <dgm:prSet presAssocID="{5E3A5B57-4B0B-4564-9A33-C6953662BF28}" presName="ParentText" presStyleLbl="node1" presStyleIdx="2" presStyleCnt="3" custLinFactNeighborX="-53623" custLinFactNeighborY="7725">
        <dgm:presLayoutVars>
          <dgm:chMax val="1"/>
          <dgm:chPref val="1"/>
          <dgm:bulletEnabled val="1"/>
        </dgm:presLayoutVars>
      </dgm:prSet>
      <dgm:spPr/>
    </dgm:pt>
    <dgm:pt modelId="{051C6807-5EEB-46D3-8546-BBAC9623B8C7}" type="pres">
      <dgm:prSet presAssocID="{5E3A5B57-4B0B-4564-9A33-C6953662BF28}" presName="FinalChildText" presStyleLbl="revTx" presStyleIdx="2" presStyleCnt="3" custScaleX="309579" custLinFactNeighborX="34838" custLinFactNeighborY="12851">
        <dgm:presLayoutVars>
          <dgm:chMax val="0"/>
          <dgm:chPref val="0"/>
          <dgm:bulletEnabled val="1"/>
        </dgm:presLayoutVars>
      </dgm:prSet>
      <dgm:spPr/>
    </dgm:pt>
  </dgm:ptLst>
  <dgm:cxnLst>
    <dgm:cxn modelId="{B85D9700-B6C9-481D-AEA1-802CC9D57DB2}" srcId="{79584482-83C4-4FA7-A9FB-D6C7242A382E}" destId="{02E05877-4245-4641-8D80-1A272FCD4658}" srcOrd="0" destOrd="0" parTransId="{C61DDEC4-7425-49ED-A50A-102217756DBB}" sibTransId="{1449B929-0169-458C-A6E2-5D5010397AFA}"/>
    <dgm:cxn modelId="{80977C0B-FEE9-4B0C-B9DE-7D6AA207C42E}" type="presOf" srcId="{79584482-83C4-4FA7-A9FB-D6C7242A382E}" destId="{9BD9B653-2CAE-4C59-B7F1-CFA977E83640}" srcOrd="0" destOrd="0" presId="urn:microsoft.com/office/officeart/2005/8/layout/StepDownProcess"/>
    <dgm:cxn modelId="{95FFC31F-2F29-476F-8963-23576EC85766}" type="presOf" srcId="{190BA1C9-231D-4CE1-BB18-D9DE18E5D1B6}" destId="{FA26CB2A-6156-4D45-94AF-23A0DCC68114}" srcOrd="0" destOrd="0" presId="urn:microsoft.com/office/officeart/2005/8/layout/StepDownProcess"/>
    <dgm:cxn modelId="{3869B627-88BD-467F-B99C-45FDA6218020}" type="presOf" srcId="{5F1A551A-87A6-44FB-AF0C-53F5FF19AC9B}" destId="{7B165A64-B332-4F7E-8C87-E866E9B39D7E}" srcOrd="0" destOrd="0" presId="urn:microsoft.com/office/officeart/2005/8/layout/StepDownProcess"/>
    <dgm:cxn modelId="{4773B92A-4E37-4FA1-8E06-96520E0F8C90}" srcId="{190BA1C9-231D-4CE1-BB18-D9DE18E5D1B6}" destId="{5F1A551A-87A6-44FB-AF0C-53F5FF19AC9B}" srcOrd="1" destOrd="0" parTransId="{0C3CA060-198A-4BE8-B1EF-9A3B4644C102}" sibTransId="{FDD0261E-09B4-48AB-9267-B4CE0E340D45}"/>
    <dgm:cxn modelId="{A3EA322C-A6FF-4EA5-94ED-AC22ABE1E707}" srcId="{5E3A5B57-4B0B-4564-9A33-C6953662BF28}" destId="{BE1C9113-EF13-49A4-A886-409793FE5414}" srcOrd="3" destOrd="0" parTransId="{2A12D35E-D348-46FF-A2FB-D854F497554E}" sibTransId="{E092FCA2-91D0-452E-BD5C-E352195BA04F}"/>
    <dgm:cxn modelId="{117D2261-9318-4CF8-B330-FECFEF4A124B}" type="presOf" srcId="{EDFE9C48-4DDD-4839-9AED-1343571015A7}" destId="{DA000B9C-1186-4AAD-A256-E2327C4A8341}" srcOrd="0" destOrd="1" presId="urn:microsoft.com/office/officeart/2005/8/layout/StepDownProcess"/>
    <dgm:cxn modelId="{30551646-17AA-47E4-8125-3F1CCDD49140}" type="presOf" srcId="{FBB52C31-2B91-4F4A-89CA-137F78B1BA38}" destId="{DA000B9C-1186-4AAD-A256-E2327C4A8341}" srcOrd="0" destOrd="0" presId="urn:microsoft.com/office/officeart/2005/8/layout/StepDownProcess"/>
    <dgm:cxn modelId="{6B6A4D46-6F51-4583-83D4-CE4C78CACB12}" srcId="{5F1A551A-87A6-44FB-AF0C-53F5FF19AC9B}" destId="{FBB52C31-2B91-4F4A-89CA-137F78B1BA38}" srcOrd="0" destOrd="0" parTransId="{9C7A6706-2ACC-441B-AF63-9C979E722EAF}" sibTransId="{4CCB28C9-EF83-48E3-9DEA-9FEE682EF520}"/>
    <dgm:cxn modelId="{34232449-5AA4-4D53-8FA8-2EA748E063D9}" srcId="{5E3A5B57-4B0B-4564-9A33-C6953662BF28}" destId="{B734A81C-8824-4091-BDF8-84BD867E6A78}" srcOrd="2" destOrd="0" parTransId="{B7A588C9-AC29-42EA-8295-50AACCF06383}" sibTransId="{10A541EF-634B-497E-B092-49B66C89C489}"/>
    <dgm:cxn modelId="{39FE3051-84C7-4483-9DE4-888D8F89B3A0}" srcId="{5E3A5B57-4B0B-4564-9A33-C6953662BF28}" destId="{BD374157-622C-4C37-900E-EAD60D59C1FB}" srcOrd="0" destOrd="0" parTransId="{9D089D63-468A-4F2F-AE3D-189E9B32234E}" sibTransId="{E47FB710-FDFD-470B-9B8E-AA15A2CF2474}"/>
    <dgm:cxn modelId="{F67C1286-C3FF-4E0B-999A-F7B1EF330CE8}" srcId="{190BA1C9-231D-4CE1-BB18-D9DE18E5D1B6}" destId="{79584482-83C4-4FA7-A9FB-D6C7242A382E}" srcOrd="0" destOrd="0" parTransId="{6AA6146C-1F63-4941-AF8E-1830A9F6B6FC}" sibTransId="{81CF61A2-7303-4CFA-93DC-135E6DD09D35}"/>
    <dgm:cxn modelId="{2BB46489-2D03-4EA2-9647-7B9CD50E7E93}" type="presOf" srcId="{B734A81C-8824-4091-BDF8-84BD867E6A78}" destId="{051C6807-5EEB-46D3-8546-BBAC9623B8C7}" srcOrd="0" destOrd="2" presId="urn:microsoft.com/office/officeart/2005/8/layout/StepDownProcess"/>
    <dgm:cxn modelId="{634CA590-898B-4B1B-BC11-0EBCAAD9F8B1}" type="presOf" srcId="{3A0615A7-395E-4558-9695-1CA293878B65}" destId="{051C6807-5EEB-46D3-8546-BBAC9623B8C7}" srcOrd="0" destOrd="1" presId="urn:microsoft.com/office/officeart/2005/8/layout/StepDownProcess"/>
    <dgm:cxn modelId="{CC913794-4B53-4EF4-BE4D-5994E1CA18C0}" type="presOf" srcId="{340EBE2D-4039-4D60-A3CB-043428749EC5}" destId="{5D00A9F4-E593-4D96-BAC9-F443C05D89BC}" srcOrd="0" destOrd="1" presId="urn:microsoft.com/office/officeart/2005/8/layout/StepDownProcess"/>
    <dgm:cxn modelId="{F4369D9D-D571-4FED-BDD4-0DF3C220EAE7}" srcId="{5F1A551A-87A6-44FB-AF0C-53F5FF19AC9B}" destId="{EDFE9C48-4DDD-4839-9AED-1343571015A7}" srcOrd="1" destOrd="0" parTransId="{AE465BF2-464B-4399-B143-C639DB871A2D}" sibTransId="{F00C8A82-CD09-4BD5-8CBD-5B55C555717D}"/>
    <dgm:cxn modelId="{ECA6F89F-DBE2-4BD5-A168-96CF2AC4010D}" type="presOf" srcId="{BE1C9113-EF13-49A4-A886-409793FE5414}" destId="{051C6807-5EEB-46D3-8546-BBAC9623B8C7}" srcOrd="0" destOrd="3" presId="urn:microsoft.com/office/officeart/2005/8/layout/StepDownProcess"/>
    <dgm:cxn modelId="{CB334DB1-F0D1-4314-995D-6CCCD8D6FE6C}" type="presOf" srcId="{02E05877-4245-4641-8D80-1A272FCD4658}" destId="{5D00A9F4-E593-4D96-BAC9-F443C05D89BC}" srcOrd="0" destOrd="0" presId="urn:microsoft.com/office/officeart/2005/8/layout/StepDownProcess"/>
    <dgm:cxn modelId="{5B3CE5BB-D98A-4C4E-81D6-3D7BCFE65537}" type="presOf" srcId="{5E3A5B57-4B0B-4564-9A33-C6953662BF28}" destId="{B37F6CAC-5B9A-4172-AF82-F85460A18ABD}" srcOrd="0" destOrd="0" presId="urn:microsoft.com/office/officeart/2005/8/layout/StepDownProcess"/>
    <dgm:cxn modelId="{884978DC-FF9C-4832-B04A-ACF0CDD0B17C}" type="presOf" srcId="{BD374157-622C-4C37-900E-EAD60D59C1FB}" destId="{051C6807-5EEB-46D3-8546-BBAC9623B8C7}" srcOrd="0" destOrd="0" presId="urn:microsoft.com/office/officeart/2005/8/layout/StepDownProcess"/>
    <dgm:cxn modelId="{65E787E9-54F3-4E01-BE03-9D13A532A80B}" srcId="{190BA1C9-231D-4CE1-BB18-D9DE18E5D1B6}" destId="{5E3A5B57-4B0B-4564-9A33-C6953662BF28}" srcOrd="2" destOrd="0" parTransId="{8F4D91CC-EE2C-40D1-AD78-32CA0B04983E}" sibTransId="{7B620C00-9310-43B5-84AC-07F4EC662307}"/>
    <dgm:cxn modelId="{76CC88EF-E923-40B2-BF0C-9605EEFD8A27}" srcId="{79584482-83C4-4FA7-A9FB-D6C7242A382E}" destId="{340EBE2D-4039-4D60-A3CB-043428749EC5}" srcOrd="1" destOrd="0" parTransId="{704DC458-0E34-4E06-93C9-A90EB637CE32}" sibTransId="{BE042A0D-E479-48F9-BCB2-EA7EC8013594}"/>
    <dgm:cxn modelId="{3842BCF7-F3C9-41B6-99D8-9ED87F971971}" srcId="{5E3A5B57-4B0B-4564-9A33-C6953662BF28}" destId="{3A0615A7-395E-4558-9695-1CA293878B65}" srcOrd="1" destOrd="0" parTransId="{4A9D2EAB-E73E-45E1-B264-001C6BD893A8}" sibTransId="{7262E58C-DDDE-4C80-AD24-36C6E7A7D470}"/>
    <dgm:cxn modelId="{CB220899-592B-4F45-A0D9-AAEEB6F6C990}" type="presParOf" srcId="{FA26CB2A-6156-4D45-94AF-23A0DCC68114}" destId="{DDB9CD43-FCEF-413E-A8CB-9E9AD8AC9811}" srcOrd="0" destOrd="0" presId="urn:microsoft.com/office/officeart/2005/8/layout/StepDownProcess"/>
    <dgm:cxn modelId="{BE4DE32D-03FD-4816-8DAA-F0D5445BD23D}" type="presParOf" srcId="{DDB9CD43-FCEF-413E-A8CB-9E9AD8AC9811}" destId="{ADDC5790-7388-400D-8199-15377413CA25}" srcOrd="0" destOrd="0" presId="urn:microsoft.com/office/officeart/2005/8/layout/StepDownProcess"/>
    <dgm:cxn modelId="{7FFE3191-625C-46E0-9B91-EC3807236F21}" type="presParOf" srcId="{DDB9CD43-FCEF-413E-A8CB-9E9AD8AC9811}" destId="{9BD9B653-2CAE-4C59-B7F1-CFA977E83640}" srcOrd="1" destOrd="0" presId="urn:microsoft.com/office/officeart/2005/8/layout/StepDownProcess"/>
    <dgm:cxn modelId="{1582FD34-EBF3-4116-B8F3-90A5E7DA2E86}" type="presParOf" srcId="{DDB9CD43-FCEF-413E-A8CB-9E9AD8AC9811}" destId="{5D00A9F4-E593-4D96-BAC9-F443C05D89BC}" srcOrd="2" destOrd="0" presId="urn:microsoft.com/office/officeart/2005/8/layout/StepDownProcess"/>
    <dgm:cxn modelId="{35C159A8-D75B-42D5-B5CE-FB88A391FE46}" type="presParOf" srcId="{FA26CB2A-6156-4D45-94AF-23A0DCC68114}" destId="{B24E84A3-FD75-4813-91F4-9349218A6BA2}" srcOrd="1" destOrd="0" presId="urn:microsoft.com/office/officeart/2005/8/layout/StepDownProcess"/>
    <dgm:cxn modelId="{AF5CA064-3EDF-4C78-94FA-DBB6A4B266C1}" type="presParOf" srcId="{FA26CB2A-6156-4D45-94AF-23A0DCC68114}" destId="{FD9B73A4-335C-4E70-9ED9-E8A778FA1D48}" srcOrd="2" destOrd="0" presId="urn:microsoft.com/office/officeart/2005/8/layout/StepDownProcess"/>
    <dgm:cxn modelId="{9224DC73-CC65-46BB-9CF3-EA8CD7567820}" type="presParOf" srcId="{FD9B73A4-335C-4E70-9ED9-E8A778FA1D48}" destId="{A294B243-80AF-475C-A860-74DBFFB66387}" srcOrd="0" destOrd="0" presId="urn:microsoft.com/office/officeart/2005/8/layout/StepDownProcess"/>
    <dgm:cxn modelId="{5668BAB2-CD7F-4ADA-9EC2-FCC47FDDBAD0}" type="presParOf" srcId="{FD9B73A4-335C-4E70-9ED9-E8A778FA1D48}" destId="{7B165A64-B332-4F7E-8C87-E866E9B39D7E}" srcOrd="1" destOrd="0" presId="urn:microsoft.com/office/officeart/2005/8/layout/StepDownProcess"/>
    <dgm:cxn modelId="{C3896064-F162-44E9-AA31-931D5990B249}" type="presParOf" srcId="{FD9B73A4-335C-4E70-9ED9-E8A778FA1D48}" destId="{DA000B9C-1186-4AAD-A256-E2327C4A8341}" srcOrd="2" destOrd="0" presId="urn:microsoft.com/office/officeart/2005/8/layout/StepDownProcess"/>
    <dgm:cxn modelId="{6B6C079D-DA2E-4C87-B085-343970DC127B}" type="presParOf" srcId="{FA26CB2A-6156-4D45-94AF-23A0DCC68114}" destId="{2D791486-8A6C-45A6-BC6C-DB13278600EA}" srcOrd="3" destOrd="0" presId="urn:microsoft.com/office/officeart/2005/8/layout/StepDownProcess"/>
    <dgm:cxn modelId="{86167BBA-2BAA-4398-A018-01CC3A66ED81}" type="presParOf" srcId="{FA26CB2A-6156-4D45-94AF-23A0DCC68114}" destId="{56C32349-9CE6-4770-8ABE-B620A45E0684}" srcOrd="4" destOrd="0" presId="urn:microsoft.com/office/officeart/2005/8/layout/StepDownProcess"/>
    <dgm:cxn modelId="{6997BFDD-D5A0-45D6-9609-B3592F36CD42}" type="presParOf" srcId="{56C32349-9CE6-4770-8ABE-B620A45E0684}" destId="{B37F6CAC-5B9A-4172-AF82-F85460A18ABD}" srcOrd="0" destOrd="0" presId="urn:microsoft.com/office/officeart/2005/8/layout/StepDownProcess"/>
    <dgm:cxn modelId="{2A627CCD-2D0B-44DF-AC59-1B587253DEF8}" type="presParOf" srcId="{56C32349-9CE6-4770-8ABE-B620A45E0684}" destId="{051C6807-5EEB-46D3-8546-BBAC9623B8C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AFFD0-DC16-4A1C-A2E2-D49CC84F33D4}">
      <dsp:nvSpPr>
        <dsp:cNvPr id="0" name=""/>
        <dsp:cNvSpPr/>
      </dsp:nvSpPr>
      <dsp:spPr>
        <a:xfrm rot="16200000">
          <a:off x="1185804" y="661432"/>
          <a:ext cx="3096344" cy="1773478"/>
        </a:xfrm>
        <a:prstGeom prst="flowChartManualOperati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Valorização das OSCs</a:t>
          </a:r>
          <a:endParaRPr lang="pt-BR" sz="2200" b="0" kern="1200" dirty="0"/>
        </a:p>
      </dsp:txBody>
      <dsp:txXfrm rot="5400000">
        <a:off x="1847237" y="619268"/>
        <a:ext cx="1773478" cy="1857806"/>
      </dsp:txXfrm>
    </dsp:sp>
    <dsp:sp modelId="{8AFC21C9-D0F6-477A-A874-5DC81516A440}">
      <dsp:nvSpPr>
        <dsp:cNvPr id="0" name=""/>
        <dsp:cNvSpPr/>
      </dsp:nvSpPr>
      <dsp:spPr>
        <a:xfrm rot="16200000">
          <a:off x="3087079" y="661432"/>
          <a:ext cx="3096344" cy="1773478"/>
        </a:xfrm>
        <a:prstGeom prst="flowChartManualOperati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Transparência na aplicação dos recursos</a:t>
          </a:r>
        </a:p>
      </dsp:txBody>
      <dsp:txXfrm rot="5400000">
        <a:off x="3748512" y="619268"/>
        <a:ext cx="1773478" cy="1857806"/>
      </dsp:txXfrm>
    </dsp:sp>
    <dsp:sp modelId="{65588379-BB2C-47F9-9D51-0566E4223A02}">
      <dsp:nvSpPr>
        <dsp:cNvPr id="0" name=""/>
        <dsp:cNvSpPr/>
      </dsp:nvSpPr>
      <dsp:spPr>
        <a:xfrm rot="16200000">
          <a:off x="-598722" y="661432"/>
          <a:ext cx="3096344" cy="1773478"/>
        </a:xfrm>
        <a:prstGeom prst="flowChartManualOperati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Segurança jurídica</a:t>
          </a:r>
        </a:p>
      </dsp:txBody>
      <dsp:txXfrm rot="5400000">
        <a:off x="62711" y="619268"/>
        <a:ext cx="1773478" cy="1857806"/>
      </dsp:txXfrm>
    </dsp:sp>
    <dsp:sp modelId="{BE5CF495-4867-B846-8ED7-55279FF9C4D1}">
      <dsp:nvSpPr>
        <dsp:cNvPr id="0" name=""/>
        <dsp:cNvSpPr/>
      </dsp:nvSpPr>
      <dsp:spPr>
        <a:xfrm rot="16200000">
          <a:off x="5055977" y="665529"/>
          <a:ext cx="3096344" cy="1765284"/>
        </a:xfrm>
        <a:prstGeom prst="flowChartManualOperati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Efetividade nas parcerias</a:t>
          </a:r>
        </a:p>
      </dsp:txBody>
      <dsp:txXfrm rot="5400000">
        <a:off x="5721507" y="619268"/>
        <a:ext cx="1765284" cy="185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5790-7388-400D-8199-15377413CA25}">
      <dsp:nvSpPr>
        <dsp:cNvPr id="0" name=""/>
        <dsp:cNvSpPr/>
      </dsp:nvSpPr>
      <dsp:spPr>
        <a:xfrm rot="5400000">
          <a:off x="1213392" y="1464994"/>
          <a:ext cx="1245116" cy="1417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D9B653-2CAE-4C59-B7F1-CFA977E83640}">
      <dsp:nvSpPr>
        <dsp:cNvPr id="0" name=""/>
        <dsp:cNvSpPr/>
      </dsp:nvSpPr>
      <dsp:spPr>
        <a:xfrm>
          <a:off x="273916" y="56187"/>
          <a:ext cx="2096043" cy="1467162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chemeClr val="tx1"/>
              </a:solidFill>
            </a:rPr>
            <a:t>Capacitar e Monitorar</a:t>
          </a:r>
        </a:p>
      </dsp:txBody>
      <dsp:txXfrm>
        <a:off x="345550" y="127821"/>
        <a:ext cx="1952775" cy="1323894"/>
      </dsp:txXfrm>
    </dsp:sp>
    <dsp:sp modelId="{5D00A9F4-E593-4D96-BAC9-F443C05D89BC}">
      <dsp:nvSpPr>
        <dsp:cNvPr id="0" name=""/>
        <dsp:cNvSpPr/>
      </dsp:nvSpPr>
      <dsp:spPr>
        <a:xfrm>
          <a:off x="2398494" y="213888"/>
          <a:ext cx="4337613" cy="11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Trilha de conhecimento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Monitorar  os resultados </a:t>
          </a:r>
        </a:p>
      </dsp:txBody>
      <dsp:txXfrm>
        <a:off x="2398494" y="213888"/>
        <a:ext cx="4337613" cy="1185825"/>
      </dsp:txXfrm>
    </dsp:sp>
    <dsp:sp modelId="{A294B243-80AF-475C-A860-74DBFFB66387}">
      <dsp:nvSpPr>
        <dsp:cNvPr id="0" name=""/>
        <dsp:cNvSpPr/>
      </dsp:nvSpPr>
      <dsp:spPr>
        <a:xfrm rot="5400000">
          <a:off x="3540659" y="3094052"/>
          <a:ext cx="1245116" cy="1417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165A64-B332-4F7E-8C87-E866E9B39D7E}">
      <dsp:nvSpPr>
        <dsp:cNvPr id="0" name=""/>
        <dsp:cNvSpPr/>
      </dsp:nvSpPr>
      <dsp:spPr>
        <a:xfrm>
          <a:off x="2572618" y="1694758"/>
          <a:ext cx="2096043" cy="146716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chemeClr val="tx1"/>
              </a:solidFill>
            </a:rPr>
            <a:t>Melhorar Execução</a:t>
          </a:r>
        </a:p>
      </dsp:txBody>
      <dsp:txXfrm>
        <a:off x="2644252" y="1766392"/>
        <a:ext cx="1952775" cy="1323894"/>
      </dsp:txXfrm>
    </dsp:sp>
    <dsp:sp modelId="{DA000B9C-1186-4AAD-A256-E2327C4A8341}">
      <dsp:nvSpPr>
        <dsp:cNvPr id="0" name=""/>
        <dsp:cNvSpPr/>
      </dsp:nvSpPr>
      <dsp:spPr>
        <a:xfrm>
          <a:off x="4656921" y="1873569"/>
          <a:ext cx="3688695" cy="11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Reduzir tempo e custo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Indicadores de qualidade </a:t>
          </a:r>
        </a:p>
      </dsp:txBody>
      <dsp:txXfrm>
        <a:off x="4656921" y="1873569"/>
        <a:ext cx="3688695" cy="1185825"/>
      </dsp:txXfrm>
    </dsp:sp>
    <dsp:sp modelId="{B37F6CAC-5B9A-4172-AF82-F85460A18ABD}">
      <dsp:nvSpPr>
        <dsp:cNvPr id="0" name=""/>
        <dsp:cNvSpPr/>
      </dsp:nvSpPr>
      <dsp:spPr>
        <a:xfrm>
          <a:off x="4918921" y="3351429"/>
          <a:ext cx="2096043" cy="1467162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chemeClr val="tx1"/>
              </a:solidFill>
            </a:rPr>
            <a:t>Ampliar Captação</a:t>
          </a:r>
        </a:p>
      </dsp:txBody>
      <dsp:txXfrm>
        <a:off x="4990555" y="3423063"/>
        <a:ext cx="1952775" cy="1323894"/>
      </dsp:txXfrm>
    </dsp:sp>
    <dsp:sp modelId="{051C6807-5EEB-46D3-8546-BBAC9623B8C7}">
      <dsp:nvSpPr>
        <dsp:cNvPr id="0" name=""/>
        <dsp:cNvSpPr/>
      </dsp:nvSpPr>
      <dsp:spPr>
        <a:xfrm>
          <a:off x="7072542" y="3616140"/>
          <a:ext cx="4719415" cy="11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Liberar parcelas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Utilizar recursos indicados por emenda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>
        <a:off x="7072542" y="3616140"/>
        <a:ext cx="4719415" cy="118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6E5E7C0A-8D62-44B2-8336-F6DB78F4E2FE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02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15300D60-E46D-4FA2-A42C-8F98E88F68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15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E4AD736C-F664-4E17-957F-0746FED1D553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080E230D-BBD8-4923-8848-AA41D8E67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3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04ED-CE63-4D78-B742-9F10BC74738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230D-BBD8-4923-8848-AA41D8E6713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8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230D-BBD8-4923-8848-AA41D8E6713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8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/>
        </p:blipFill>
        <p:spPr>
          <a:xfrm>
            <a:off x="10293184" y="0"/>
            <a:ext cx="1898816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3" b="73611"/>
          <a:stretch/>
        </p:blipFill>
        <p:spPr>
          <a:xfrm>
            <a:off x="10293184" y="0"/>
            <a:ext cx="1898816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6351981"/>
            <a:ext cx="3048000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osc.ipea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.aguiar@planejamento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21200" y="2651760"/>
            <a:ext cx="7642225" cy="787956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Secretaria de Gestão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51511" y="5774866"/>
            <a:ext cx="5902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Abril 2017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" y="4590660"/>
            <a:ext cx="5294830" cy="21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3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7" y="765110"/>
            <a:ext cx="9525000" cy="557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Lógica Procedimental</a:t>
            </a:r>
          </a:p>
        </p:txBody>
      </p:sp>
    </p:spTree>
    <p:extLst>
      <p:ext uri="{BB962C8B-B14F-4D97-AF65-F5344CB8AC3E}">
        <p14:creationId xmlns:p14="http://schemas.microsoft.com/office/powerpoint/2010/main" val="198469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2" y="1576873"/>
            <a:ext cx="10977172" cy="46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282628" y="877078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Novo Módulo de Cadastramento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8852" y="1576873"/>
            <a:ext cx="10977172" cy="4643146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0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394676" y="1296316"/>
            <a:ext cx="9788040" cy="66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Cadastro de Programa 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21120" y="2337840"/>
            <a:ext cx="11630520" cy="33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4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" y="1604864"/>
            <a:ext cx="11040836" cy="449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282628" y="877078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Cadastro de Programas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068" y="1595533"/>
            <a:ext cx="11074319" cy="4504354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68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6" y="1898780"/>
            <a:ext cx="10907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stomShape 4"/>
          <p:cNvSpPr/>
          <p:nvPr/>
        </p:nvSpPr>
        <p:spPr>
          <a:xfrm>
            <a:off x="270586" y="1007706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Cadastro de Programas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9068" y="1595533"/>
            <a:ext cx="11074319" cy="4504354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92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6" name="CustomShape 4"/>
          <p:cNvSpPr/>
          <p:nvPr/>
        </p:nvSpPr>
        <p:spPr>
          <a:xfrm>
            <a:off x="195516" y="1343608"/>
            <a:ext cx="9788040" cy="6624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Comissão de Seleção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5516" y="2309760"/>
            <a:ext cx="11839320" cy="321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90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4" name="CustomShape 4"/>
          <p:cNvSpPr/>
          <p:nvPr/>
        </p:nvSpPr>
        <p:spPr>
          <a:xfrm>
            <a:off x="169068" y="1017038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Comissão de Seleção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7" y="2128935"/>
            <a:ext cx="11000790" cy="36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9068" y="1791477"/>
            <a:ext cx="11074319" cy="4308409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3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7" name="CustomShape 4"/>
          <p:cNvSpPr/>
          <p:nvPr/>
        </p:nvSpPr>
        <p:spPr>
          <a:xfrm>
            <a:off x="179992" y="1399592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Finalização do Chamamento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992" y="2248560"/>
            <a:ext cx="11791184" cy="3150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0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" y="2364532"/>
            <a:ext cx="11196735" cy="34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Lei n° 13.019/2014 no SICONV</a:t>
            </a:r>
          </a:p>
        </p:txBody>
      </p:sp>
      <p:sp>
        <p:nvSpPr>
          <p:cNvPr id="4" name="CustomShape 4"/>
          <p:cNvSpPr/>
          <p:nvPr/>
        </p:nvSpPr>
        <p:spPr>
          <a:xfrm>
            <a:off x="158620" y="1138336"/>
            <a:ext cx="9788040" cy="6344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Chamamento Público – Finalização do Procedimento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068" y="1940767"/>
            <a:ext cx="11186287" cy="4159120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91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560" y="1499140"/>
            <a:ext cx="11140751" cy="397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2" charset="0"/>
              </a:rPr>
              <a:t> </a:t>
            </a:r>
            <a:r>
              <a:rPr lang="pt-BR" altLang="pt-BR" sz="2400" b="1" dirty="0">
                <a:latin typeface="Calibri" panose="020F0502020204030204" pitchFamily="34" charset="0"/>
              </a:rPr>
              <a:t>Banco de projetos 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Comissão de monitoramento e avaliação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Relatórios de vistorias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Regulamento de compras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Simplificação dos registros dos documentos de liquidação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Adequações ao módulo de prestação de contas</a:t>
            </a:r>
          </a:p>
          <a:p>
            <a:pPr>
              <a:lnSpc>
                <a:spcPct val="101000"/>
              </a:lnSpc>
              <a:spcBef>
                <a:spcPts val="1000"/>
              </a:spcBef>
              <a:buFont typeface="Wingdings" charset="2"/>
              <a:buChar char=""/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 Minuta padrão de chamamento público</a:t>
            </a:r>
          </a:p>
          <a:p>
            <a:pPr>
              <a:lnSpc>
                <a:spcPct val="101000"/>
              </a:lnSpc>
              <a:spcBef>
                <a:spcPts val="1000"/>
              </a:spcBef>
              <a:defRPr/>
            </a:pPr>
            <a:endParaRPr lang="pt-BR" altLang="pt-B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Programado para Implantar em 2017</a:t>
            </a:r>
          </a:p>
        </p:txBody>
      </p:sp>
    </p:spTree>
    <p:extLst>
      <p:ext uri="{BB962C8B-B14F-4D97-AF65-F5344CB8AC3E}">
        <p14:creationId xmlns:p14="http://schemas.microsoft.com/office/powerpoint/2010/main" val="2944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Secretaria de Gestão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82147" y="1884784"/>
            <a:ext cx="7660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SISTEMA DE GESTÃO DE CONVÊNIOS E 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/>
              <a:t>CONTRATOS DE REPASSE </a:t>
            </a:r>
          </a:p>
          <a:p>
            <a:pPr algn="ctr"/>
            <a:endParaRPr lang="pt-BR" sz="3600" b="1" dirty="0"/>
          </a:p>
        </p:txBody>
      </p:sp>
      <p:pic>
        <p:nvPicPr>
          <p:cNvPr id="5" name="Picture 2" descr="http://portalamm.org.br/wp-content/uploads/sico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" y="5701004"/>
            <a:ext cx="2849391" cy="82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85" y="4264090"/>
            <a:ext cx="1069260" cy="11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As OSC no SICONV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6" y="914401"/>
            <a:ext cx="10189028" cy="55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9069" y="914401"/>
            <a:ext cx="10253226" cy="5514391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33266" y="6435404"/>
            <a:ext cx="347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http://paineis.planejamento.gov.br</a:t>
            </a:r>
          </a:p>
        </p:txBody>
      </p:sp>
    </p:spTree>
    <p:extLst>
      <p:ext uri="{BB962C8B-B14F-4D97-AF65-F5344CB8AC3E}">
        <p14:creationId xmlns:p14="http://schemas.microsoft.com/office/powerpoint/2010/main" val="182147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Proposta para o 3° Debate - SICONV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6868769"/>
              </p:ext>
            </p:extLst>
          </p:nvPr>
        </p:nvGraphicFramePr>
        <p:xfrm>
          <a:off x="11556" y="1336944"/>
          <a:ext cx="12477750" cy="481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ítulo 3"/>
          <p:cNvSpPr txBox="1">
            <a:spLocks/>
          </p:cNvSpPr>
          <p:nvPr/>
        </p:nvSpPr>
        <p:spPr>
          <a:xfrm>
            <a:off x="817594" y="1038161"/>
            <a:ext cx="9791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/>
              <a:t>#</a:t>
            </a:r>
            <a:r>
              <a:rPr lang="pt-BR" b="1" dirty="0" err="1"/>
              <a:t>RedeSICONV</a:t>
            </a:r>
            <a:endParaRPr lang="pt-BR" b="1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5246" y="1978090"/>
            <a:ext cx="1069260" cy="112900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4193" y="6239461"/>
            <a:ext cx="411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http://portal.convenios.gov.br/redesiconv</a:t>
            </a:r>
          </a:p>
        </p:txBody>
      </p:sp>
    </p:spTree>
    <p:extLst>
      <p:ext uri="{BB962C8B-B14F-4D97-AF65-F5344CB8AC3E}">
        <p14:creationId xmlns:p14="http://schemas.microsoft.com/office/powerpoint/2010/main" val="313858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Mapa das OSC - IPEA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8900" y="6256176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hlinkClick r:id="rId3"/>
              </a:rPr>
              <a:t>https://mapaosc.ipea.gov.br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" y="905069"/>
            <a:ext cx="10288667" cy="50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9068" y="979714"/>
            <a:ext cx="10178581" cy="5120173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5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52327" y="3259723"/>
            <a:ext cx="8444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José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Antonio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Aguiar Neto </a:t>
            </a:r>
          </a:p>
          <a:p>
            <a:pPr lvl="1" algn="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antonio.aguiar@planejamento.gov.br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61 – 2020.1066 – 2020.1183</a:t>
            </a:r>
          </a:p>
        </p:txBody>
      </p:sp>
    </p:spTree>
    <p:extLst>
      <p:ext uri="{BB962C8B-B14F-4D97-AF65-F5344CB8AC3E}">
        <p14:creationId xmlns:p14="http://schemas.microsoft.com/office/powerpoint/2010/main" val="166201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TRANSFERÊNCIAS DA UNIÃO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4799" y="2007848"/>
            <a:ext cx="1071465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64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lnSpc>
                <a:spcPct val="64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64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64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64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6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6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6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6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669900"/>
              </a:buClr>
            </a:pPr>
            <a:r>
              <a:rPr lang="pt-BR" altLang="pt-BR" sz="2400" b="1" dirty="0">
                <a:latin typeface="Verdana" pitchFamily="34" charset="0"/>
                <a:cs typeface="DejaVu Sans" pitchFamily="34" charset="0"/>
              </a:rPr>
              <a:t>Administra as transferências voluntárias da União firmadas com estados, municípios e organizações da sociedade civil.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92137" y="3480481"/>
            <a:ext cx="6231117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66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</a:rPr>
              <a:t>Modalidades:</a:t>
            </a:r>
          </a:p>
          <a:p>
            <a:pPr algn="just">
              <a:buClr>
                <a:srgbClr val="66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b="1" dirty="0">
              <a:solidFill>
                <a:srgbClr val="000000"/>
              </a:solidFill>
              <a:latin typeface="Verdana" pitchFamily="34" charset="0"/>
            </a:endParaRPr>
          </a:p>
          <a:p>
            <a:pPr indent="363538" algn="just">
              <a:lnSpc>
                <a:spcPct val="150000"/>
              </a:lnSpc>
              <a:buClr>
                <a:srgbClr val="6699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Convênios</a:t>
            </a:r>
          </a:p>
          <a:p>
            <a:pPr indent="363538" algn="just">
              <a:lnSpc>
                <a:spcPct val="150000"/>
              </a:lnSpc>
              <a:buClr>
                <a:srgbClr val="6699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Contratos de Repasse</a:t>
            </a:r>
          </a:p>
          <a:p>
            <a:pPr indent="363538" algn="just">
              <a:lnSpc>
                <a:spcPct val="150000"/>
              </a:lnSpc>
              <a:buClr>
                <a:srgbClr val="6699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Termos de Parceria</a:t>
            </a:r>
          </a:p>
          <a:p>
            <a:pPr indent="363538" algn="just">
              <a:lnSpc>
                <a:spcPct val="150000"/>
              </a:lnSpc>
              <a:buClr>
                <a:srgbClr val="6699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u="sng" dirty="0">
                <a:solidFill>
                  <a:srgbClr val="000000"/>
                </a:solidFill>
                <a:latin typeface="Verdana" pitchFamily="34" charset="0"/>
              </a:rPr>
              <a:t>Termo de Colaboração</a:t>
            </a:r>
          </a:p>
          <a:p>
            <a:pPr indent="363538" algn="just">
              <a:lnSpc>
                <a:spcPct val="150000"/>
              </a:lnSpc>
              <a:buClr>
                <a:srgbClr val="6699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u="sng" dirty="0">
                <a:solidFill>
                  <a:srgbClr val="000000"/>
                </a:solidFill>
                <a:latin typeface="Verdana" pitchFamily="34" charset="0"/>
              </a:rPr>
              <a:t>Termo de fomento</a:t>
            </a:r>
          </a:p>
        </p:txBody>
      </p:sp>
      <p:sp>
        <p:nvSpPr>
          <p:cNvPr id="6" name="Text Box 1036"/>
          <p:cNvSpPr txBox="1">
            <a:spLocks noChangeArrowheads="1"/>
          </p:cNvSpPr>
          <p:nvPr/>
        </p:nvSpPr>
        <p:spPr bwMode="auto">
          <a:xfrm>
            <a:off x="304799" y="929496"/>
            <a:ext cx="4208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rgbClr val="0070C0"/>
                </a:solidFill>
                <a:latin typeface="Verdana" pitchFamily="34" charset="0"/>
              </a:rPr>
              <a:t>O SICONV</a:t>
            </a:r>
          </a:p>
        </p:txBody>
      </p:sp>
    </p:spTree>
    <p:extLst>
      <p:ext uri="{BB962C8B-B14F-4D97-AF65-F5344CB8AC3E}">
        <p14:creationId xmlns:p14="http://schemas.microsoft.com/office/powerpoint/2010/main" val="249918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TRANSFERÊNCIAS DA UNIÃO</a:t>
            </a:r>
          </a:p>
        </p:txBody>
      </p:sp>
      <p:sp>
        <p:nvSpPr>
          <p:cNvPr id="17" name="Text Box 1036"/>
          <p:cNvSpPr txBox="1">
            <a:spLocks noChangeArrowheads="1"/>
          </p:cNvSpPr>
          <p:nvPr/>
        </p:nvSpPr>
        <p:spPr bwMode="auto">
          <a:xfrm>
            <a:off x="304799" y="929496"/>
            <a:ext cx="8577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rgbClr val="0070C0"/>
                </a:solidFill>
                <a:latin typeface="Verdana" pitchFamily="34" charset="0"/>
              </a:rPr>
              <a:t>Legislação Aplicada às OSC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04799" y="2413518"/>
            <a:ext cx="108325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i="1" dirty="0"/>
              <a:t>Estabelece o </a:t>
            </a:r>
            <a:r>
              <a:rPr lang="pt-BR" sz="2000" b="1" i="1" dirty="0"/>
              <a:t>regime jurídico </a:t>
            </a:r>
            <a:r>
              <a:rPr lang="pt-BR" sz="2000" i="1" dirty="0"/>
              <a:t>das </a:t>
            </a:r>
            <a:r>
              <a:rPr lang="pt-BR" sz="2000" b="1" i="1" dirty="0"/>
              <a:t>parcerias voluntárias, </a:t>
            </a:r>
            <a:r>
              <a:rPr lang="pt-BR" sz="2000" i="1" dirty="0"/>
              <a:t>envolvendo ou não transferências de recursos financeiros, entre a </a:t>
            </a:r>
            <a:r>
              <a:rPr lang="pt-BR" sz="2000" b="1" i="1" dirty="0"/>
              <a:t>Administração Pública </a:t>
            </a:r>
            <a:r>
              <a:rPr lang="pt-BR" sz="2000" i="1" dirty="0"/>
              <a:t>e as </a:t>
            </a:r>
            <a:r>
              <a:rPr lang="pt-BR" sz="2000" b="1" i="1" dirty="0"/>
              <a:t>organizações da sociedade civil</a:t>
            </a:r>
            <a:r>
              <a:rPr lang="pt-BR" sz="2000" i="1" dirty="0"/>
              <a:t>, em regime de mútua cooperação, para a consecução de finalidades de </a:t>
            </a:r>
            <a:r>
              <a:rPr lang="pt-BR" sz="2000" b="1" i="1" dirty="0"/>
              <a:t>interesse público</a:t>
            </a:r>
            <a:r>
              <a:rPr lang="pt-BR" sz="2000" i="1" dirty="0"/>
              <a:t>; define diretrizes para a </a:t>
            </a:r>
            <a:r>
              <a:rPr lang="pt-BR" sz="2000" b="1" i="1" dirty="0"/>
              <a:t>política de fomento e de colaboração</a:t>
            </a:r>
            <a:r>
              <a:rPr lang="pt-BR" sz="2000" i="1" dirty="0"/>
              <a:t> com organizações da sociedade civil; institui o termo de colaboração e o termo de fomento; e altera as Leis nº 8.429, de 2 de junho de 1992, e nº 9.790, de 23 de março de 1999.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4799" y="1703549"/>
            <a:ext cx="10431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342900" indent="-342900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sz="3200" b="1" dirty="0">
                <a:solidFill>
                  <a:schemeClr val="tx2"/>
                </a:solidFill>
              </a:rPr>
              <a:t>Lei 13.019/2014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4799" y="4263274"/>
            <a:ext cx="10431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342900" indent="-342900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sz="3200" b="1" dirty="0">
                <a:solidFill>
                  <a:schemeClr val="tx2"/>
                </a:solidFill>
              </a:rPr>
              <a:t>Decreto n° 8.726/2016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9445" y="4848458"/>
            <a:ext cx="10757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/>
              <a:t>Regulamenta a Lei no. 13.019, de 31 de julho de 2014, para dispor sobre regras e procedimentos do regime jurídico das parcerias celebradas entre a administração pública federal e as organizações da sociedade civil.</a:t>
            </a:r>
          </a:p>
        </p:txBody>
      </p:sp>
    </p:spTree>
    <p:extLst>
      <p:ext uri="{BB962C8B-B14F-4D97-AF65-F5344CB8AC3E}">
        <p14:creationId xmlns:p14="http://schemas.microsoft.com/office/powerpoint/2010/main" val="417510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TRANSFERÊNCIAS DA UNIÃO</a:t>
            </a:r>
          </a:p>
        </p:txBody>
      </p:sp>
      <p:sp>
        <p:nvSpPr>
          <p:cNvPr id="33" name="Text Box 1036"/>
          <p:cNvSpPr txBox="1">
            <a:spLocks noChangeArrowheads="1"/>
          </p:cNvSpPr>
          <p:nvPr/>
        </p:nvSpPr>
        <p:spPr bwMode="auto">
          <a:xfrm>
            <a:off x="304799" y="929496"/>
            <a:ext cx="8577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rgbClr val="0070C0"/>
                </a:solidFill>
                <a:latin typeface="Verdana" pitchFamily="34" charset="0"/>
              </a:rPr>
              <a:t>Legislação Aplicada às OSC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94850" y="1781740"/>
            <a:ext cx="10431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342900" indent="-342900"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sz="3200" b="1" dirty="0">
                <a:solidFill>
                  <a:schemeClr val="tx1"/>
                </a:solidFill>
              </a:rPr>
              <a:t> </a:t>
            </a: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PORTARIA Nº 330, DE 31 DE OUTUBRO DE 2016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9695" y="2627772"/>
            <a:ext cx="110229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Art. 3º Ficam estabelecidos os prazos máximos para a implantação, pelo Ministério do Planejamento, Desenvolvimento e Gestão, das seguintes funcionalidades no </a:t>
            </a:r>
            <a:r>
              <a:rPr lang="pt-BR" sz="2400" b="1" dirty="0" err="1"/>
              <a:t>Siconv</a:t>
            </a:r>
            <a:r>
              <a:rPr lang="pt-BR" sz="2400" b="1" dirty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mapeamento de processos dos instrumentos de termo de colaboração e de fomento: até </a:t>
            </a:r>
            <a:r>
              <a:rPr lang="pt-BR" b="1" dirty="0"/>
              <a:t>21 de novembro de 2016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II - módulo de cadastramento: até </a:t>
            </a:r>
            <a:r>
              <a:rPr lang="pt-BR" b="1" dirty="0"/>
              <a:t>31 de dezembro de 2016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III - módulo de divulgação de programas e módulo de cadastramento de propostas e plano de trabalho: </a:t>
            </a:r>
            <a:r>
              <a:rPr lang="pt-BR" b="1" dirty="0"/>
              <a:t>até 31 de março de 2017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IV - módulo de celebração/formalização: </a:t>
            </a:r>
            <a:r>
              <a:rPr lang="pt-BR" b="1" dirty="0"/>
              <a:t>até 30 de maio de 2017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V - módulo de execução física e financeira: </a:t>
            </a:r>
            <a:r>
              <a:rPr lang="pt-BR" b="1" dirty="0"/>
              <a:t>até 31 de julho de 2017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VI - módulo de monitoramento e avaliação: </a:t>
            </a:r>
            <a:r>
              <a:rPr lang="pt-BR" b="1" dirty="0"/>
              <a:t>até 30 de setembro de 2017</a:t>
            </a:r>
            <a:r>
              <a:rPr lang="pt-BR" dirty="0"/>
              <a:t>; e</a:t>
            </a:r>
          </a:p>
          <a:p>
            <a:pPr algn="just"/>
            <a:r>
              <a:rPr lang="pt-BR" dirty="0"/>
              <a:t>VII - módulo de prestação de contas: até </a:t>
            </a:r>
            <a:r>
              <a:rPr lang="pt-BR" b="1" dirty="0"/>
              <a:t>31 de dezembro de 2017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85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4605" y="1052736"/>
            <a:ext cx="1013304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t-BR" sz="2400" b="1" dirty="0">
                <a:solidFill>
                  <a:schemeClr val="tx2"/>
                </a:solidFill>
                <a:latin typeface="+mn-lt"/>
              </a:rPr>
              <a:t>Aperfeiçoar o ambiente jurídico e institucional relacionado às organizações da sociedade civil e suas relações de parceria com o Estado.</a:t>
            </a:r>
          </a:p>
        </p:txBody>
      </p:sp>
      <p:graphicFrame>
        <p:nvGraphicFramePr>
          <p:cNvPr id="3" name="Diagrama 12"/>
          <p:cNvGraphicFramePr/>
          <p:nvPr>
            <p:extLst>
              <p:ext uri="{D42A27DB-BD31-4B8C-83A1-F6EECF244321}">
                <p14:modId xmlns:p14="http://schemas.microsoft.com/office/powerpoint/2010/main" val="2604344425"/>
              </p:ext>
            </p:extLst>
          </p:nvPr>
        </p:nvGraphicFramePr>
        <p:xfrm>
          <a:off x="1383607" y="2447866"/>
          <a:ext cx="74888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Objetivos da Lei n° 13.019/2014</a:t>
            </a:r>
          </a:p>
        </p:txBody>
      </p:sp>
    </p:spTree>
    <p:extLst>
      <p:ext uri="{BB962C8B-B14F-4D97-AF65-F5344CB8AC3E}">
        <p14:creationId xmlns:p14="http://schemas.microsoft.com/office/powerpoint/2010/main" val="336862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363504" y="4002349"/>
            <a:ext cx="2790176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Chamamento público obrigatório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43822" y="4028393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ffectLst/>
              </a:rPr>
              <a:t>Transparência e democratização do acesso</a:t>
            </a:r>
            <a:r>
              <a:rPr lang="pt-BR" sz="1600" dirty="0">
                <a:effectLst/>
              </a:rPr>
              <a:t> às parcerias com editais.</a:t>
            </a:r>
            <a:endParaRPr lang="pt-BR" sz="1600" dirty="0">
              <a:ea typeface="Times New Roman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65009" y="3282269"/>
            <a:ext cx="2787709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Atuação em rede	</a:t>
            </a:r>
          </a:p>
        </p:txBody>
      </p:sp>
      <p:sp>
        <p:nvSpPr>
          <p:cNvPr id="5" name="Retângulo 34"/>
          <p:cNvSpPr>
            <a:spLocks noChangeArrowheads="1"/>
          </p:cNvSpPr>
          <p:nvPr/>
        </p:nvSpPr>
        <p:spPr bwMode="auto">
          <a:xfrm>
            <a:off x="1363502" y="2562189"/>
            <a:ext cx="2790178" cy="64807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Novas diretrizes e princípios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366773" y="1842109"/>
            <a:ext cx="2783760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Instrumentos jurídicos próprios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363118" y="1101995"/>
            <a:ext cx="2788744" cy="66810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Abrangência Nacional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43822" y="3282269"/>
            <a:ext cx="5040560" cy="658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>
                <a:effectLst/>
              </a:rPr>
              <a:t>Agregação de projetos, </a:t>
            </a:r>
            <a:r>
              <a:rPr lang="pt-BR" sz="1600" dirty="0">
                <a:effectLst/>
              </a:rPr>
              <a:t>valorizando a integração entre as </a:t>
            </a:r>
            <a:r>
              <a:rPr lang="pt-BR" sz="1600" dirty="0" err="1">
                <a:effectLst/>
              </a:rPr>
              <a:t>OSCs</a:t>
            </a:r>
            <a:r>
              <a:rPr lang="pt-BR" sz="1600" dirty="0">
                <a:effectLst/>
              </a:rPr>
              <a:t> maiores e menores.</a:t>
            </a:r>
            <a:endParaRPr lang="pt-BR" sz="1700" dirty="0"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43822" y="2568290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ffectLst/>
              </a:rPr>
              <a:t>Gestão pública democrática, </a:t>
            </a:r>
            <a:r>
              <a:rPr lang="pt-BR" sz="1600" dirty="0">
                <a:effectLst/>
              </a:rPr>
              <a:t>participação social e fortalecimento da sociedade civil, entre outros. </a:t>
            </a:r>
            <a:endParaRPr lang="pt-BR" sz="1600" dirty="0">
              <a:ea typeface="Times New Roman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3822" y="1842109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ffectLst/>
              </a:rPr>
              <a:t>Termo de Fomento e Termo de </a:t>
            </a:r>
            <a:r>
              <a:rPr lang="pt-BR" sz="1600" b="1" dirty="0"/>
              <a:t>Colaboração</a:t>
            </a:r>
            <a:r>
              <a:rPr lang="pt-BR" sz="1600" dirty="0"/>
              <a:t>. Fim dos Convênios para as </a:t>
            </a:r>
            <a:r>
              <a:rPr lang="pt-BR" sz="1600" dirty="0" err="1"/>
              <a:t>OSCs</a:t>
            </a:r>
            <a:r>
              <a:rPr lang="pt-BR" sz="1600" dirty="0"/>
              <a:t>, mantêm entre órgãos públicos. </a:t>
            </a:r>
            <a:endParaRPr lang="pt-BR" sz="1600" dirty="0">
              <a:ea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25364" y="1148073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</a:rPr>
              <a:t>Administração direta e indireta da </a:t>
            </a:r>
            <a:r>
              <a:rPr lang="pt-BR" sz="1600" b="1" dirty="0"/>
              <a:t>União, Estados, Distrito Federal e Municípios</a:t>
            </a:r>
            <a:endParaRPr lang="pt-BR" sz="1600" b="1" dirty="0">
              <a:ea typeface="Times New Roman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931454" y="1220024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931454" y="2012112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931454" y="2732192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931454" y="3452272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>
            <a:off x="931454" y="414636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365306" y="4722429"/>
            <a:ext cx="2787221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Remuneração da equipe de trabalho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372904" y="5422475"/>
            <a:ext cx="2788744" cy="66810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Remuneração de custos indiretos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243822" y="4755944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ffectLst/>
              </a:rPr>
              <a:t>Remuneração de pagamento de equipe de trabalho</a:t>
            </a:r>
            <a:r>
              <a:rPr lang="pt-BR" sz="1600" dirty="0">
                <a:effectLst/>
              </a:rPr>
              <a:t>, com todos os encargos sociais inclusos</a:t>
            </a:r>
            <a:endParaRPr lang="pt-BR" sz="1700" dirty="0">
              <a:ea typeface="Times New Roman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25364" y="5476678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/>
              <a:t>Remuneração de custos indiretos </a:t>
            </a:r>
            <a:r>
              <a:rPr lang="pt-BR" sz="1600" dirty="0"/>
              <a:t>(despesas administrativas) limitada a 15% do valor total</a:t>
            </a:r>
            <a:endParaRPr lang="pt-BR" sz="1700" dirty="0">
              <a:ea typeface="Times New Roman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931454" y="4892432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 para a direita 21"/>
          <p:cNvSpPr/>
          <p:nvPr/>
        </p:nvSpPr>
        <p:spPr>
          <a:xfrm>
            <a:off x="931454" y="5540504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8326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851644" y="2431655"/>
            <a:ext cx="2858591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Prestação de contas simplificada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37410" y="2442606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ffectLst/>
              </a:rPr>
              <a:t>Sistema aperfeiçoado. Regulamento deverá prever regras mais simplificadas </a:t>
            </a:r>
            <a:r>
              <a:rPr lang="pt-BR" sz="1600" dirty="0">
                <a:effectLst/>
              </a:rPr>
              <a:t>abaixo de R$ 600.000,00</a:t>
            </a:r>
            <a:endParaRPr lang="pt-BR" sz="1700" dirty="0">
              <a:ea typeface="Times New Roman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73675" y="2561106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900145" y="1621373"/>
            <a:ext cx="2787709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Monitoramento e Avaliação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6" name="Retângulo 34"/>
          <p:cNvSpPr>
            <a:spLocks noChangeArrowheads="1"/>
          </p:cNvSpPr>
          <p:nvPr/>
        </p:nvSpPr>
        <p:spPr bwMode="auto">
          <a:xfrm>
            <a:off x="984381" y="4868739"/>
            <a:ext cx="2790178" cy="64807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Manifestação de  Interesse Social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987652" y="4126987"/>
            <a:ext cx="2783760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Capacitação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962375" y="3201011"/>
            <a:ext cx="278874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cs typeface="Arial" pitchFamily="34" charset="0"/>
              </a:rPr>
              <a:t>Conselho Nacional de Fomento e Colaboração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76071" y="1634937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>
                <a:ea typeface="Times New Roman"/>
              </a:rPr>
              <a:t>Criação de Comissões de Monitoramento e Avaliação nos órgãos </a:t>
            </a:r>
            <a:r>
              <a:rPr lang="pt-BR" sz="1600" dirty="0">
                <a:ea typeface="Times New Roman"/>
              </a:rPr>
              <a:t>e pesquisas junto a beneficiários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75304" y="4902582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/>
              <a:t>Elaboração de </a:t>
            </a:r>
            <a:r>
              <a:rPr lang="pt-BR" sz="1600" b="1" dirty="0"/>
              <a:t>propostas de chamamento público pelas próprias  </a:t>
            </a:r>
            <a:r>
              <a:rPr lang="pt-BR" sz="1600" b="1" dirty="0" err="1"/>
              <a:t>OSCs</a:t>
            </a:r>
            <a:r>
              <a:rPr lang="pt-BR" sz="1600" dirty="0"/>
              <a:t>, movimentos sociais e interessados</a:t>
            </a:r>
            <a:endParaRPr lang="pt-BR" sz="1600" dirty="0">
              <a:ea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80891" y="4105803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ea typeface="Times New Roman"/>
              </a:rPr>
              <a:t>Para gestores públicos, conselheiros e a sociedade civil organizada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880891" y="3247758"/>
            <a:ext cx="50405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spcAft>
                <a:spcPts val="0"/>
              </a:spcAft>
            </a:pPr>
            <a:r>
              <a:rPr lang="pt-BR" sz="1600" b="1" dirty="0">
                <a:latin typeface="+mn-lt"/>
              </a:rPr>
              <a:t>Composição paritária </a:t>
            </a:r>
            <a:r>
              <a:rPr lang="pt-BR" sz="1600" dirty="0">
                <a:latin typeface="+mn-lt"/>
              </a:rPr>
              <a:t>para</a:t>
            </a:r>
            <a:r>
              <a:rPr lang="pt-BR" sz="1600" b="1" dirty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divulgar boas práticas, propor e apoiar políticas e ações voltadas ao fortalecimento</a:t>
            </a:r>
            <a:endParaRPr lang="pt-BR" sz="1600" dirty="0">
              <a:ea typeface="Times New Roman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25100" y="3337116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552333" y="4247993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552333" y="5028873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>
            <a:off x="501876" y="1752172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894493" y="861309"/>
            <a:ext cx="2787221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Contrapartida facultativa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786043" y="861309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b="1" dirty="0"/>
              <a:t>Não será mais permitida a exigência de contrapartida financeira, </a:t>
            </a:r>
            <a:r>
              <a:rPr lang="pt-BR" sz="1600" dirty="0"/>
              <a:t>sendo facultativa a de bens e serviços.</a:t>
            </a:r>
            <a:endParaRPr lang="pt-BR" sz="1600" dirty="0">
              <a:ea typeface="Times New Roman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473675" y="987599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970551" y="5655806"/>
            <a:ext cx="2790176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Comunicação Pública</a:t>
            </a:r>
            <a:endParaRPr lang="pt-BR" sz="2200" b="1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561642" y="5779706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880891" y="5659475"/>
            <a:ext cx="5040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/>
              <a:t>Divulgação em meios públicos de comunicação </a:t>
            </a:r>
            <a:r>
              <a:rPr lang="pt-BR" sz="1600" dirty="0"/>
              <a:t>– campanhas e programações desenvolvidas por </a:t>
            </a:r>
            <a:r>
              <a:rPr lang="pt-BR" sz="1600" dirty="0" err="1"/>
              <a:t>OSCs</a:t>
            </a:r>
            <a:endParaRPr lang="pt-BR" sz="1600" dirty="0">
              <a:ea typeface="Times New Roman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59570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0" y="1035699"/>
            <a:ext cx="9429750" cy="53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556" y="-1984"/>
            <a:ext cx="7092280" cy="6413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Fases da Parceria</a:t>
            </a:r>
          </a:p>
        </p:txBody>
      </p:sp>
    </p:spTree>
    <p:extLst>
      <p:ext uri="{BB962C8B-B14F-4D97-AF65-F5344CB8AC3E}">
        <p14:creationId xmlns:p14="http://schemas.microsoft.com/office/powerpoint/2010/main" val="3079335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868</Words>
  <Application>Microsoft Office PowerPoint</Application>
  <PresentationFormat>Widescreen</PresentationFormat>
  <Paragraphs>123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DejaVu Sans</vt:lpstr>
      <vt:lpstr>Times New Roman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Vieira da Costa</dc:creator>
  <cp:lastModifiedBy>valeria alpino bigonha salgado</cp:lastModifiedBy>
  <cp:revision>297</cp:revision>
  <cp:lastPrinted>2016-11-30T19:41:58Z</cp:lastPrinted>
  <dcterms:created xsi:type="dcterms:W3CDTF">2016-04-15T15:18:37Z</dcterms:created>
  <dcterms:modified xsi:type="dcterms:W3CDTF">2017-04-05T11:48:59Z</dcterms:modified>
</cp:coreProperties>
</file>