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6" r:id="rId3"/>
    <p:sldId id="277" r:id="rId4"/>
    <p:sldId id="278" r:id="rId5"/>
    <p:sldId id="279" r:id="rId6"/>
    <p:sldId id="257" r:id="rId7"/>
    <p:sldId id="274" r:id="rId8"/>
    <p:sldId id="258" r:id="rId9"/>
    <p:sldId id="280" r:id="rId10"/>
    <p:sldId id="261" r:id="rId11"/>
    <p:sldId id="259" r:id="rId12"/>
    <p:sldId id="262" r:id="rId13"/>
    <p:sldId id="260" r:id="rId14"/>
    <p:sldId id="263" r:id="rId15"/>
    <p:sldId id="264" r:id="rId16"/>
    <p:sldId id="281" r:id="rId17"/>
    <p:sldId id="269" r:id="rId18"/>
    <p:sldId id="273" r:id="rId19"/>
    <p:sldId id="265" r:id="rId20"/>
    <p:sldId id="266" r:id="rId21"/>
    <p:sldId id="271" r:id="rId22"/>
    <p:sldId id="268" r:id="rId23"/>
    <p:sldId id="275" r:id="rId24"/>
    <p:sldId id="270" r:id="rId25"/>
    <p:sldId id="267" r:id="rId26"/>
    <p:sldId id="272" r:id="rId27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59" d="100"/>
          <a:sy n="59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583DB-BA95-4529-9841-6F0A3FAF5A93}" type="datetimeFigureOut">
              <a:rPr lang="pt-BR" smtClean="0"/>
              <a:t>14/07/2017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099D4-F9B8-47D6-814E-FFC3D934B7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3743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484F4-C640-4E52-9A1A-1EA64E78092D}" type="datetimeFigureOut">
              <a:rPr lang="pt-BR" smtClean="0"/>
              <a:t>14/07/2017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D2AAB-CDC1-45E3-B542-3825A41B7C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33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22042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0875433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222884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52818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208450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6217479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646909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856524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2530838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E266-FAF3-41A2-9FB0-910064C83C47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29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95503-E14B-41A5-9ABA-D802F63B8850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01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EC34-1A15-419B-A55B-02887FDE49DE}" type="datetime1">
              <a:rPr lang="pt-BR" smtClean="0"/>
              <a:t>14/07/2017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30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516471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72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C050F-F645-4D71-BF23-B5E5975A9C2A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73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0D00D-4DB3-4976-A221-A80F1D7376AB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90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D7731-7385-4B96-85F0-80C048D7405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Lenir Santos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814257-E4FD-43C6-93A4-55C21B1878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0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isa.org.br/" TargetMode="External"/><Relationship Id="rId2" Type="http://schemas.openxmlformats.org/officeDocument/2006/relationships/hyperlink" Target="mailto:santoslenir@terra.com.br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2000" y="2204864"/>
            <a:ext cx="7543800" cy="2519536"/>
          </a:xfrm>
        </p:spPr>
        <p:txBody>
          <a:bodyPr>
            <a:normAutofit/>
          </a:bodyPr>
          <a:lstStyle/>
          <a:p>
            <a:pPr algn="just"/>
            <a:br>
              <a:rPr lang="pt-BR" dirty="0"/>
            </a:b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endParaRPr lang="pt-BR" sz="5800" b="1" dirty="0"/>
          </a:p>
          <a:p>
            <a:pPr algn="ctr"/>
            <a:r>
              <a:rPr lang="pt-BR" sz="12800" b="1" dirty="0"/>
              <a:t>Lenir Santos</a:t>
            </a:r>
          </a:p>
          <a:p>
            <a:endParaRPr lang="pt-BR" sz="2800" b="1" dirty="0"/>
          </a:p>
          <a:p>
            <a:r>
              <a:rPr lang="pt-BR" b="1" dirty="0"/>
              <a:t>Brasília</a:t>
            </a:r>
          </a:p>
          <a:p>
            <a:r>
              <a:rPr lang="pt-BR" b="1" dirty="0"/>
              <a:t>2017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71CBB-7646-4F85-BE81-763A237FBC59}" type="datetime1">
              <a:rPr lang="pt-BR" smtClean="0"/>
              <a:t>14/07/2017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</a:t>
            </a:fld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1979712" y="620688"/>
            <a:ext cx="59046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HISTÓRICO DA CONTRATUALIZAÇÃO DO SUS</a:t>
            </a:r>
          </a:p>
          <a:p>
            <a:pPr algn="ctr"/>
            <a:endParaRPr lang="pt-BR" sz="4000" b="1" dirty="0"/>
          </a:p>
          <a:p>
            <a:pPr algn="ctr"/>
            <a:r>
              <a:rPr lang="pt-BR" sz="2800" b="1" dirty="0"/>
              <a:t>XXXIII Congresso do Conselho Nacional de Secretarias Municipais de Saúde</a:t>
            </a:r>
          </a:p>
        </p:txBody>
      </p:sp>
    </p:spTree>
    <p:extLst>
      <p:ext uri="{BB962C8B-B14F-4D97-AF65-F5344CB8AC3E}">
        <p14:creationId xmlns:p14="http://schemas.microsoft.com/office/powerpoint/2010/main" val="3189817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656" y="532172"/>
            <a:ext cx="734481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u="sng" dirty="0"/>
              <a:t>Fase 2</a:t>
            </a:r>
            <a:r>
              <a:rPr lang="pt-BR" sz="2800" b="1" dirty="0"/>
              <a:t>: </a:t>
            </a:r>
          </a:p>
          <a:p>
            <a:pPr algn="just"/>
            <a:endParaRPr lang="pt-BR" sz="2800" b="1" dirty="0"/>
          </a:p>
          <a:p>
            <a:pPr algn="just"/>
            <a:endParaRPr lang="pt-BR" sz="28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dirty="0"/>
              <a:t>Busca pela melhoria da gestão pública com implantação de novos modelos de gestão, a partir de conceitos surgidos na Inglaterra (era “Margareth Thatcher”) de serviço “público não estatal” e a Reforma do Estado dos anos 1994-1998.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dirty="0"/>
              <a:t>Edição da Lei 9.637, de 1998, com as organizações sociais que somente foram consideradas constitucionais em 2016 (ADI). (Em seguida surgiram também as </a:t>
            </a:r>
            <a:r>
              <a:rPr lang="pt-BR" sz="2400" b="1" dirty="0" err="1"/>
              <a:t>OSCIPs</a:t>
            </a:r>
            <a:r>
              <a:rPr lang="pt-BR" sz="2400" b="1" dirty="0"/>
              <a:t>).</a:t>
            </a:r>
          </a:p>
          <a:p>
            <a:pPr algn="just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b="1" u="sng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0E6-CDA7-4668-B898-99752F1159C5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075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31640" y="620688"/>
            <a:ext cx="741682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1ª TENTATIVA DE MUDANÇA DA GESTÃO PÚBLICA</a:t>
            </a:r>
          </a:p>
          <a:p>
            <a:pPr algn="ctr"/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/>
              <a:t>1989: SES-SP. Projeto de lei criando os “estabelecimentos hospitalares autônomos”.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/>
              <a:t>Pessoa jurídica criada pelo poder público com personalidade jurídica de direito privado, cuja finalidade seria prestar serviços de assistência à saúde à SES-SP mediante contrato.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dirty="0"/>
              <a:t>Proposta de criação da AIH pública que integraria o contrato. A AIH pública foi criada depois pelo MS Adib Jatene (início dos anos 90).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400" b="1" dirty="0"/>
          </a:p>
          <a:p>
            <a:endParaRPr lang="pt-BR" sz="2400" b="1" dirty="0"/>
          </a:p>
          <a:p>
            <a:endParaRPr lang="pt-BR" sz="24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4086F-ABEF-44B7-971F-8A1067A8A6DB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174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23119" y="273906"/>
            <a:ext cx="7920881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u="sng" dirty="0"/>
              <a:t>FASE 3</a:t>
            </a:r>
            <a:r>
              <a:rPr lang="pt-BR" sz="2800" b="1" dirty="0"/>
              <a:t>: 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400" b="1" dirty="0"/>
              <a:t>Busca pela melhoria da gestão pública mediante:</a:t>
            </a:r>
          </a:p>
          <a:p>
            <a:pPr algn="just"/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 contratos entre entes públicos, como os </a:t>
            </a:r>
            <a:r>
              <a:rPr lang="pt-BR" sz="2400" b="1" i="1" dirty="0"/>
              <a:t>contrato de gestão</a:t>
            </a:r>
            <a:r>
              <a:rPr lang="pt-BR" sz="2400" b="1" dirty="0"/>
              <a:t> (de resultados – decreto estatais); a transformação das Pioneiras Sociais.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i="1" dirty="0"/>
              <a:t>contrato de autonomi</a:t>
            </a:r>
            <a:r>
              <a:rPr lang="pt-BR" sz="2400" b="1" dirty="0"/>
              <a:t>a previsto no art. 37, § 8º, até hoje não regulamentado, visando a ampliação de autonomias públicas para a melhoria da gestão;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i="1" dirty="0"/>
              <a:t>contrato organizativo de ação pública -</a:t>
            </a:r>
            <a:r>
              <a:rPr lang="pt-BR" sz="2400" b="1" dirty="0"/>
              <a:t> Decreto 7.508, de 2011 (</a:t>
            </a:r>
            <a:r>
              <a:rPr lang="pt-BR" sz="2400" b="1" dirty="0" err="1"/>
              <a:t>Coap</a:t>
            </a:r>
            <a:r>
              <a:rPr lang="pt-BR" sz="2400" b="1" dirty="0"/>
              <a:t>): finalidade de organizar serviços públicos na região de saúde, com definição das responsabilidades federativas.</a:t>
            </a:r>
          </a:p>
          <a:p>
            <a:endParaRPr lang="pt-BR" sz="2400" dirty="0"/>
          </a:p>
          <a:p>
            <a:endParaRPr lang="pt-BR" sz="28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8703-9DDE-4EAD-A485-637754BB8B3E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948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548680"/>
            <a:ext cx="7488832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PANORAMA  ATUAL</a:t>
            </a:r>
          </a:p>
          <a:p>
            <a:pPr algn="ctr"/>
            <a:endParaRPr lang="pt-BR" sz="2800" b="1" i="1" dirty="0"/>
          </a:p>
          <a:p>
            <a:pPr algn="ctr"/>
            <a:endParaRPr lang="pt-BR" sz="2800" b="1" i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i="1" dirty="0"/>
              <a:t>Evolução </a:t>
            </a:r>
            <a:r>
              <a:rPr lang="pt-BR" sz="2400" b="1" dirty="0"/>
              <a:t>do conceito de “complementaridade” no SUS, conforme previsto no art. 199, § 1º da CF e art. 26 da Lei 8.080, de 1990, para compreender outras formas de gestão público-privada dando ensejo a novos regimes de gestão (OS etc.).</a:t>
            </a:r>
          </a:p>
          <a:p>
            <a:pPr algn="just"/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Importância da definição dos regimes para o  adequado enquadramento para aplicação da lei, como é o caso da Lei 13.019, de 2014 que retira de sua incidência os contratos e convênios do art. 199, </a:t>
            </a:r>
            <a:r>
              <a:rPr lang="pt-BR" sz="2400" b="1" baseline="-25000" dirty="0"/>
              <a:t>§</a:t>
            </a:r>
            <a:r>
              <a:rPr lang="pt-BR" sz="2400" b="1" dirty="0"/>
              <a:t> 1º.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FF2D-E717-4842-8B98-44F193909B7B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63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656" y="1124744"/>
            <a:ext cx="74168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COMPLEMENTARIDADE </a:t>
            </a:r>
            <a:r>
              <a:rPr lang="pt-BR" sz="2800" b="1" i="1" dirty="0"/>
              <a:t>STRICTU SENSU</a:t>
            </a:r>
          </a:p>
          <a:p>
            <a:endParaRPr lang="pt-BR" sz="2800" b="1" i="1" dirty="0"/>
          </a:p>
          <a:p>
            <a:endParaRPr lang="pt-BR" sz="2800" b="1" dirty="0"/>
          </a:p>
          <a:p>
            <a:r>
              <a:rPr lang="pt-BR" sz="2800" b="1" dirty="0"/>
              <a:t>Pressupostos constitucionais de legais: </a:t>
            </a:r>
          </a:p>
          <a:p>
            <a:endParaRPr lang="pt-BR" sz="28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Ausência de serviço público;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Existência de serviço privado;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Tabela de preço;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Observância da lei 8.666;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b="1" dirty="0"/>
              <a:t>Preferência da entidade sem fins lucrativos.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endParaRPr lang="pt-BR" sz="2800" b="1" dirty="0"/>
          </a:p>
          <a:p>
            <a:endParaRPr lang="pt-BR" sz="28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B6F8-0AF0-4E4E-AD77-C6B2A405589D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077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31346" y="620688"/>
            <a:ext cx="74888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SUS: COMPLEMENTARIDADE E PARCERIA PÚBLICO-PRIVADA</a:t>
            </a:r>
          </a:p>
          <a:p>
            <a:pPr algn="ctr"/>
            <a:endParaRPr lang="pt-BR" sz="2800" b="1" dirty="0"/>
          </a:p>
          <a:p>
            <a:pPr algn="ctr"/>
            <a:endParaRPr lang="pt-BR" sz="2800" b="1" u="sng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u="sng" dirty="0"/>
              <a:t>Regime de complementaridade</a:t>
            </a:r>
            <a:r>
              <a:rPr lang="pt-BR" sz="2400" b="1" dirty="0"/>
              <a:t>: garantir suficiência de serviços públicos mediante </a:t>
            </a:r>
            <a:r>
              <a:rPr lang="pt-BR" sz="2400" b="1" i="1" dirty="0"/>
              <a:t>compra</a:t>
            </a:r>
            <a:r>
              <a:rPr lang="pt-BR" sz="2400" b="1" dirty="0"/>
              <a:t> de serviços privados existentes no mercado, dando-se preferência às entidades sem fins lucrativos com remuneração em acordo aos preços previamente estabelecidos, ainda que por parâmetros de custos. Lei 8.080, CF e Lei 8.666. Fora do alcance da Lei 13.019, de 2014.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0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0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0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0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1ABF-D1A4-4EB7-8540-EB59BDE66650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491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763688" y="1052736"/>
            <a:ext cx="655272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u="sng" dirty="0"/>
              <a:t>Regime de parceria público-privada</a:t>
            </a:r>
            <a:r>
              <a:rPr lang="pt-BR" sz="2800" b="1" dirty="0"/>
              <a:t>: garantir à Administração Pública novas modalidades de gestão pública, visando à sua melhoria (resultados mais efetivos e menos onerosos. Princípios da eficiência e economicidade, art. 37 da CF). Submetidos a leis específicas, como a Lei 9.637 e outras como a Lei 13.019, conforme a situação.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7736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96206" y="787039"/>
            <a:ext cx="777686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§"/>
            </a:pPr>
            <a:endParaRPr lang="pt-BR" sz="2400" b="1" u="sng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400" b="1" u="sng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400" b="1" u="sng" dirty="0"/>
              <a:t>Regime de mútua cooperação</a:t>
            </a:r>
            <a:r>
              <a:rPr lang="pt-BR" sz="2400" b="1" dirty="0"/>
              <a:t>: parcerias voluntárias entre o Poder Público e as organizações da sociedade civil sem fins lucrativos. (Termos de fomento e colaboração entre o Poder Público e o setor privado sem fins lucrativos). Lei 13.019, de 2014. 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400" b="1" dirty="0"/>
          </a:p>
          <a:p>
            <a:pPr marL="457200" indent="-457200" algn="just"/>
            <a:endParaRPr lang="pt-BR" sz="2400" b="1" u="sng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algn="ctr"/>
            <a:endParaRPr lang="pt-BR" sz="2000" b="1" dirty="0"/>
          </a:p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23C1-0F6C-40F4-8448-87CBE7945321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282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59632" y="970345"/>
            <a:ext cx="764386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CONTRATOS DE CONCESSÃO</a:t>
            </a:r>
          </a:p>
          <a:p>
            <a:endParaRPr lang="pt-BR" b="1" u="sng" dirty="0"/>
          </a:p>
          <a:p>
            <a:pPr>
              <a:buFont typeface="Wingdings" pitchFamily="2" charset="2"/>
              <a:buChar char="§"/>
            </a:pPr>
            <a:endParaRPr lang="pt-BR" b="1" u="sng" dirty="0"/>
          </a:p>
          <a:p>
            <a:pPr algn="just">
              <a:buFont typeface="Wingdings" pitchFamily="2" charset="2"/>
              <a:buChar char="§"/>
            </a:pPr>
            <a:r>
              <a:rPr lang="pt-BR" sz="2000" b="1" u="sng" dirty="0"/>
              <a:t>  Regime de concessão de serviços públicos:</a:t>
            </a:r>
            <a:r>
              <a:rPr lang="pt-BR" sz="2000" b="1" dirty="0"/>
              <a:t>  concessão e permissão de serviços públicos ao particular, pessoa jurídica ou física, para execução de serviços públicos. Lei 8.987, de 1995. O serviço é realizado pelo concessionário, sob seu encargo, observada a política tarifária definida pelo Poder Público. Art. 175 da CF. Atividade que visa o lucro.</a:t>
            </a:r>
          </a:p>
          <a:p>
            <a:pPr>
              <a:buFont typeface="Wingdings" pitchFamily="2" charset="2"/>
              <a:buChar char="§"/>
            </a:pPr>
            <a:endParaRPr lang="pt-BR" sz="2000" b="1" dirty="0"/>
          </a:p>
          <a:p>
            <a:pPr algn="just"/>
            <a:r>
              <a:rPr lang="pt-BR" sz="2000" b="1" dirty="0"/>
              <a:t>(Mesmo não sendo objeto da discussão importa trazer o contrato de concessão e permissão de serviços públicos remunerados por tarifa, diretamente pelo usuário do serviço para diferencia-lo dos contratos do regime dos contratos próprios do regime de parcerias público-privada).</a:t>
            </a:r>
          </a:p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3817-4C8E-4330-8144-0C9CCDAC8C09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1003866"/>
            <a:ext cx="74888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CONTRATOS ENTRE ENTES PÚBLICOS</a:t>
            </a:r>
          </a:p>
          <a:p>
            <a:pPr algn="ctr"/>
            <a:endParaRPr lang="pt-BR" sz="2800" b="1" u="sng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de gestão</a:t>
            </a:r>
            <a:r>
              <a:rPr lang="pt-BR" sz="2400" b="1" dirty="0"/>
              <a:t>: Tem por objeto definir metas, prever melhores resultados da gestão, diminuir custos e ser transparente. Os mais comuns são os contratos de gestão entre as empresas estatais e os órgãos supervisores.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de autonomia</a:t>
            </a:r>
            <a:r>
              <a:rPr lang="pt-BR" sz="2400" b="1" dirty="0"/>
              <a:t>: visa ganhar maior autonomia administrativa, gerencial e financeira mediante o alcance de metas pré-definidas em contrato. Sem regulamentação do § 8º do art. 37 da CF. (órgãos públicos).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(</a:t>
            </a:r>
            <a:r>
              <a:rPr lang="pt-BR" sz="2000" b="1" dirty="0"/>
              <a:t>a doutrina entende tratar-se da mesma coisa</a:t>
            </a:r>
            <a:r>
              <a:rPr lang="pt-BR" sz="2400" b="1" dirty="0"/>
              <a:t>)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ED70-8E31-4FDB-849C-4FD84A444B6C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97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830938" y="548680"/>
            <a:ext cx="6703084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PROCESSO HISTÓRICO DA PARTICIPAÇÃO COMPLEMENTAR NO SUS</a:t>
            </a:r>
          </a:p>
          <a:p>
            <a:pPr algn="ctr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b="1" dirty="0"/>
              <a:t>Contrato do INAMPS com o setor privado lucrativo sob a forma de credenciamento universal.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b="1" dirty="0"/>
              <a:t>Convênio com o setor privado sem fins lucrativos.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b="1" dirty="0"/>
              <a:t>1986: alteração dos modelos padronizados. Recusa de assinatura.  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797196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980728"/>
            <a:ext cx="741682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400" b="1" u="sng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organizativo de ação pública da saúde</a:t>
            </a:r>
            <a:r>
              <a:rPr lang="pt-BR" sz="2400" b="1" dirty="0"/>
              <a:t>: tem por finalidade organizar a rede interfederativa de atenção à saúde mediante a organização e integração das ações e serviços de saúde dos entes federativos numa determinada região de saúde, definindo as responsabilidades federativas.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de consórcio e seus derivados</a:t>
            </a:r>
            <a:r>
              <a:rPr lang="pt-BR" sz="2400" b="1" dirty="0"/>
              <a:t>: tem por finalidade realizar objetivos de interesse comum entre entes federativos. Lei 11.107, de 2006.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0A81-857B-46FE-BF94-564D029FEEA6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670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692696"/>
            <a:ext cx="71287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u="sng" dirty="0"/>
              <a:t>Contratos derivados do contrato de consórcio</a:t>
            </a:r>
            <a:r>
              <a:rPr lang="pt-BR" sz="2400" b="1" dirty="0"/>
              <a:t>:</a:t>
            </a:r>
          </a:p>
          <a:p>
            <a:pPr algn="just"/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de rateio</a:t>
            </a:r>
            <a:r>
              <a:rPr lang="pt-BR" sz="2400" b="1" dirty="0"/>
              <a:t>: firmado no âmbito dos consórcios para regular o rateio do recursos consorciais.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400" b="1" u="sng" dirty="0"/>
              <a:t>Contrato de programa</a:t>
            </a:r>
            <a:r>
              <a:rPr lang="pt-BR" sz="2400" b="1" dirty="0"/>
              <a:t>: tem por finalidade regular obrigações federativas consorciadas na gestão associada que haja prestação de serviços públicos ou transferência total ou parcial de encargos, pessoal, bens necessários à continuidade do serviço transferido. </a:t>
            </a:r>
          </a:p>
          <a:p>
            <a:endParaRPr lang="pt-BR" sz="20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9A6B-DD81-43D4-8193-913EA0A25156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126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59632" y="476672"/>
            <a:ext cx="70567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/>
              <a:t>Categorias contratuais:</a:t>
            </a:r>
            <a:r>
              <a:rPr lang="pt-BR" sz="2800" b="1" dirty="0"/>
              <a:t> </a:t>
            </a:r>
          </a:p>
          <a:p>
            <a:endParaRPr lang="pt-BR" b="1" dirty="0"/>
          </a:p>
          <a:p>
            <a:endParaRPr lang="pt-BR" b="1" dirty="0"/>
          </a:p>
          <a:p>
            <a:endParaRPr lang="pt-BR" b="1" dirty="0"/>
          </a:p>
          <a:p>
            <a:endParaRPr lang="pt-BR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b="1" dirty="0"/>
              <a:t>Sociedade: regido pelo direito privado; contratos privados regidos pelo Código Civil.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b="1" dirty="0"/>
              <a:t>Administração Pública: contratos administrativos que tem por objeto obter utilidades existentes no mercado de interesse do Poder Público - regidos pela Lei 8.666.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algn="just"/>
            <a:endParaRPr lang="pt-BR" b="1" dirty="0"/>
          </a:p>
          <a:p>
            <a:pPr algn="just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6942-53FE-4B24-BA50-EC4F2729D461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162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827584" y="1124744"/>
            <a:ext cx="756084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u="sng" dirty="0"/>
              <a:t>Categorias contratuais e seus regimes:</a:t>
            </a:r>
            <a:r>
              <a:rPr lang="pt-BR" sz="2800" b="1" dirty="0"/>
              <a:t> </a:t>
            </a:r>
          </a:p>
          <a:p>
            <a:pPr algn="just"/>
            <a:endParaRPr lang="pt-BR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/>
              <a:t>Poder Público x setor privado sem fins lucrativos: contratos que visam melhorar os serviços públicos mediante parcerias, conforme as leis que os regem, como a organização social.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/>
              <a:t>Poder Público x Poder Público: contratos regidos por leis específicas, como o COAP, o consórcio e o contrato de gestão.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000" b="1" dirty="0"/>
              <a:t>Poder Público x setor privado com fins lucrativos: Contrato de concessão e permissão de serviços públicos.</a:t>
            </a:r>
          </a:p>
          <a:p>
            <a:pPr algn="just"/>
            <a:endParaRPr lang="pt-BR" sz="20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32001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42910" y="714356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/>
            <a:r>
              <a:rPr lang="pt-BR" sz="2800" b="1" dirty="0"/>
              <a:t>OBSERVAÇÃO</a:t>
            </a:r>
          </a:p>
          <a:p>
            <a:pPr marL="285750" indent="-285750" algn="ctr"/>
            <a:endParaRPr lang="pt-BR" sz="2800" b="1" dirty="0"/>
          </a:p>
          <a:p>
            <a:pPr marL="285750" indent="-285750" algn="ctr"/>
            <a:endParaRPr lang="pt-BR" sz="2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b="1" dirty="0"/>
              <a:t>Termos de fomento e colaboração regidos pela Lei 13.019, de 2014: ambos têm natureza jurídica contratual.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b="1" dirty="0"/>
              <a:t>Os convênios entre entes federativos e os convênios entre ente público e privado: os convênios também têm natureza jurídica contratual.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endParaRPr lang="pt-BR" sz="24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A9A6-B1E7-431A-B2DB-9359F52F4AF3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942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66060" y="404664"/>
            <a:ext cx="763284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CONCLUSÃO</a:t>
            </a:r>
          </a:p>
          <a:p>
            <a:pPr algn="ctr"/>
            <a:endParaRPr lang="pt-BR" sz="24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b="1" dirty="0"/>
              <a:t>As sociedades cada vez mais se pautam por contratos, sejam escritos ou verbais, uma vez que a interconexão, a interdependência são realidades próprias da sociedade em rede, havendo necessidade de garantir segurança jurídica às avenças, acordos, ajustes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b="1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b="1" dirty="0"/>
              <a:t>A Administração Pública cada vez mais é contratual, sejam os contratos entre entes públicos, ainda incipientes no país, sejam os contratos de parcerias público-privada, sejam os contrato de compra de bens e serviços, os contratos de concessão e permissão de serviços públicos exclusivos. (Na França já se fala em “governo por contrato”).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b="1" dirty="0"/>
              <a:t>O importante é saber classificar juridicamente cada espécie de contrato para seu enquadramento legal e aplicabilidade adequada. A sua categorização é fundamental como ponto de partida.</a:t>
            </a:r>
          </a:p>
          <a:p>
            <a:pPr algn="just"/>
            <a:endParaRPr lang="pt-BR" sz="2000" b="1" dirty="0"/>
          </a:p>
          <a:p>
            <a:pPr algn="just"/>
            <a:endParaRPr lang="pt-BR" sz="2000" b="1" dirty="0"/>
          </a:p>
          <a:p>
            <a:pPr algn="just"/>
            <a:endParaRPr lang="pt-BR" sz="2400" b="1" dirty="0"/>
          </a:p>
          <a:p>
            <a:pPr algn="just"/>
            <a:endParaRPr lang="pt-BR" sz="2400" b="1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C90BA-D33C-4931-B8BD-C48E5BFF4CDE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246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1124744"/>
            <a:ext cx="7344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/>
              <a:t>MUITO OBRIGADA!!!</a:t>
            </a:r>
          </a:p>
          <a:p>
            <a:pPr algn="ctr"/>
            <a:endParaRPr lang="pt-BR" sz="3600" b="1" dirty="0"/>
          </a:p>
          <a:p>
            <a:pPr algn="ctr"/>
            <a:r>
              <a:rPr lang="pt-BR" sz="3600" b="1" dirty="0"/>
              <a:t>Lenir Santos</a:t>
            </a:r>
          </a:p>
          <a:p>
            <a:pPr algn="ctr"/>
            <a:r>
              <a:rPr lang="pt-BR" sz="3600" b="1" dirty="0">
                <a:hlinkClick r:id="rId2"/>
              </a:rPr>
              <a:t>santoslenir@terra.com.br</a:t>
            </a:r>
            <a:endParaRPr lang="pt-BR" sz="3600" b="1" dirty="0"/>
          </a:p>
          <a:p>
            <a:pPr algn="ctr"/>
            <a:endParaRPr lang="pt-BR" sz="3600" b="1" dirty="0"/>
          </a:p>
          <a:p>
            <a:pPr algn="ctr"/>
            <a:endParaRPr lang="pt-BR" sz="3600" b="1" dirty="0"/>
          </a:p>
          <a:p>
            <a:pPr algn="ctr"/>
            <a:r>
              <a:rPr lang="pt-BR" sz="3600" b="1" dirty="0"/>
              <a:t>Visite o site do </a:t>
            </a:r>
            <a:r>
              <a:rPr lang="pt-BR" sz="3600" b="1" dirty="0" err="1"/>
              <a:t>Idisa</a:t>
            </a:r>
            <a:r>
              <a:rPr lang="pt-BR" sz="3600" b="1" dirty="0"/>
              <a:t>:</a:t>
            </a:r>
          </a:p>
          <a:p>
            <a:pPr algn="ctr"/>
            <a:r>
              <a:rPr lang="pt-BR" sz="3600" b="1" dirty="0">
                <a:hlinkClick r:id="rId3"/>
              </a:rPr>
              <a:t>www.idisa.org.br</a:t>
            </a:r>
            <a:endParaRPr lang="pt-BR" sz="3600" b="1" dirty="0"/>
          </a:p>
          <a:p>
            <a:pPr algn="ctr"/>
            <a:endParaRPr lang="pt-BR" sz="36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EFD4-A8B9-48AF-AD56-D2A286740970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432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691680" y="787783"/>
            <a:ext cx="669674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MODELO CONTRATUAL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Sem valor global; descrição dos serviços e seus quantitativos;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E outros regramentos da lei de licitação e contratos.</a:t>
            </a:r>
          </a:p>
        </p:txBody>
      </p:sp>
    </p:spTree>
    <p:extLst>
      <p:ext uri="{BB962C8B-B14F-4D97-AF65-F5344CB8AC3E}">
        <p14:creationId xmlns:p14="http://schemas.microsoft.com/office/powerpoint/2010/main" val="847288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942415" y="980728"/>
            <a:ext cx="644600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MEDIDA ADOTADA EM SP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Criação de novos modelos e discussão sobre a aplicabilidade da Lei 8666 (1994).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Parecer de jurista.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Aprovação pela PGE de chamamento público e partilha dos serviços.</a:t>
            </a:r>
          </a:p>
        </p:txBody>
      </p:sp>
    </p:spTree>
    <p:extLst>
      <p:ext uri="{BB962C8B-B14F-4D97-AF65-F5344CB8AC3E}">
        <p14:creationId xmlns:p14="http://schemas.microsoft.com/office/powerpoint/2010/main" val="413662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691680" y="787783"/>
            <a:ext cx="66247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REUNIÃO EM SP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1º Encontro do </a:t>
            </a:r>
            <a:r>
              <a:rPr lang="pt-BR" sz="2400" b="1" dirty="0" err="1"/>
              <a:t>Conass</a:t>
            </a:r>
            <a:r>
              <a:rPr lang="pt-BR" sz="2400" b="1" dirty="0"/>
              <a:t>, organizado em SP pela SES.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Quatro eixos de discussão: contratualização; recursos humanos; bens e serviços cedidos do </a:t>
            </a:r>
            <a:r>
              <a:rPr lang="pt-BR" sz="2400" b="1" dirty="0" err="1"/>
              <a:t>Inamps</a:t>
            </a:r>
            <a:r>
              <a:rPr lang="pt-BR" sz="2400" b="1" dirty="0"/>
              <a:t>; controle interno.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Chamamento público e necessidade de assinatura dos termos do contrato.</a:t>
            </a:r>
          </a:p>
        </p:txBody>
      </p:sp>
    </p:spTree>
    <p:extLst>
      <p:ext uri="{BB962C8B-B14F-4D97-AF65-F5344CB8AC3E}">
        <p14:creationId xmlns:p14="http://schemas.microsoft.com/office/powerpoint/2010/main" val="267640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096206" y="404664"/>
            <a:ext cx="750824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ORIGEM DOS CONTRATOS DE PRESTAÇÃO DE SERVIÇOS DE ASSISTÊNCIA À SAÚDE NO SUS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b="1" dirty="0"/>
              <a:t>1º Fase: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800" b="1" dirty="0"/>
          </a:p>
          <a:p>
            <a:pPr algn="just"/>
            <a:r>
              <a:rPr lang="pt-BR" sz="2800" b="1" dirty="0"/>
              <a:t>A insuficiência de serviços de saúde prestados de forma direta pelo poder público e a contratação de terceiros (</a:t>
            </a:r>
            <a:r>
              <a:rPr lang="pt-BR" sz="2800" b="1" dirty="0" err="1"/>
              <a:t>Inamps</a:t>
            </a:r>
            <a:r>
              <a:rPr lang="pt-BR" sz="2800" b="1" dirty="0"/>
              <a:t>; art. 199, § 1º da CF).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algn="just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800" b="1" u="sng" dirty="0"/>
          </a:p>
          <a:p>
            <a:pPr algn="just"/>
            <a:endParaRPr lang="pt-BR" sz="2000" b="1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706D-9A47-443B-A75A-0D2DB50AB05A}" type="datetime1">
              <a:rPr lang="pt-BR" smtClean="0"/>
              <a:t>14/07/2017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31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974530" y="548680"/>
            <a:ext cx="765225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FUNDAMENTOS DO REGIME DE COMPLEMENTARIDADE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/>
              <a:t>Real insuficiência de serviços prestados pelo Poder Público na ordem de 70% em 1988.</a:t>
            </a:r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itchFamily="2" charset="2"/>
              <a:buChar char="§"/>
            </a:pPr>
            <a:r>
              <a:rPr lang="pt-BR" sz="2800" b="1" dirty="0"/>
              <a:t>Contratos existentes entre o </a:t>
            </a:r>
            <a:r>
              <a:rPr lang="pt-BR" sz="2800" b="1" dirty="0" err="1"/>
              <a:t>Inamps</a:t>
            </a:r>
            <a:r>
              <a:rPr lang="pt-BR" sz="2800" b="1" dirty="0"/>
              <a:t> e os serviços privados lucrativos e sem fins lucrativos que teriam que ser assumidos pelos entes federativos em decorrência do SUS.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09097" y="476672"/>
            <a:ext cx="756084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DICULDADES COM A FORMA DE CONTRATAÇÃO DO INAMPS 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/>
              <a:t>Entidades sem fins lucrativos e lucrativas e os modelos de contrato e convênio.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/>
              <a:t>O Código 7.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/>
              <a:t>Os conteúdos dos contratos: “credenciamento” universal sem conteúdos discriminados e sem edital e sem contrato formal por muitos anos.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/>
              <a:t>A forma dos contrato se davam pela emissão de um número de </a:t>
            </a:r>
            <a:r>
              <a:rPr lang="pt-BR" sz="2000" b="1" dirty="0" err="1"/>
              <a:t>AIHs</a:t>
            </a:r>
            <a:r>
              <a:rPr lang="pt-BR" sz="2000" b="1" dirty="0"/>
              <a:t> (cheque em branco) e boletins de atendimentos ambulatoriais e de urgências (</a:t>
            </a:r>
            <a:r>
              <a:rPr lang="pt-BR" sz="2000" b="1" dirty="0" err="1"/>
              <a:t>BAUs</a:t>
            </a:r>
            <a:r>
              <a:rPr lang="pt-BR" sz="2000" b="1" dirty="0"/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/>
              <a:t>Preço; prazo; quantificação; valores não presentes.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2000" b="1" dirty="0"/>
              <a:t>Fraudes frequentes.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sz="2800" b="1" dirty="0"/>
          </a:p>
          <a:p>
            <a:endParaRPr lang="pt-BR" sz="2800" b="1" dirty="0"/>
          </a:p>
          <a:p>
            <a:endParaRPr lang="pt-BR" sz="280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C40D2-04C1-4133-8E78-7CA6313C80C5}" type="datetime1">
              <a:rPr lang="pt-BR" smtClean="0"/>
              <a:t>14/07/2017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17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BFCB-E1EA-4998-A9C3-782675FC82AD}" type="datetime1">
              <a:rPr lang="pt-BR" smtClean="0"/>
              <a:t>14/07/2017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Lenir Santos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14257-E4FD-43C6-93A4-55C21B1878DA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899592" y="980728"/>
            <a:ext cx="76391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FORMALIZAR OS CONTRATOS E OS CONVENIOS</a:t>
            </a:r>
          </a:p>
          <a:p>
            <a:pPr algn="ctr"/>
            <a:endParaRPr lang="pt-BR" sz="2800" b="1" dirty="0"/>
          </a:p>
          <a:p>
            <a:pPr algn="ctr"/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Nos estudos da SES, adotada por todos, ficou assentado o modelo </a:t>
            </a:r>
            <a:r>
              <a:rPr lang="pt-BR" sz="2400" b="1" dirty="0" err="1"/>
              <a:t>convenial</a:t>
            </a:r>
            <a:r>
              <a:rPr lang="pt-BR" sz="2400" b="1" dirty="0"/>
              <a:t> para as sem fins lucrativos e o contrato para as lucrativas.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Todas as SES deveriam formalizar os contratos.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4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400" b="1" dirty="0"/>
              <a:t>Portarias MS nº 1.286, de 26.10.93; nº 1.695, de 23.9.94 regulavam os contratos e a preferência das filantrópicas.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15890711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481</TotalTime>
  <Words>1709</Words>
  <Application>Microsoft Office PowerPoint</Application>
  <PresentationFormat>Apresentação na tela (4:3)</PresentationFormat>
  <Paragraphs>282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Wingdings</vt:lpstr>
      <vt:lpstr>Wingdings 3</vt:lpstr>
      <vt:lpstr>Cacho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lenir santos</dc:creator>
  <cp:lastModifiedBy>valeria alpino</cp:lastModifiedBy>
  <cp:revision>52</cp:revision>
  <cp:lastPrinted>2017-07-11T15:01:34Z</cp:lastPrinted>
  <dcterms:created xsi:type="dcterms:W3CDTF">2017-05-23T14:51:30Z</dcterms:created>
  <dcterms:modified xsi:type="dcterms:W3CDTF">2017-07-14T14:05:45Z</dcterms:modified>
</cp:coreProperties>
</file>