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65" r:id="rId6"/>
    <p:sldId id="264" r:id="rId7"/>
    <p:sldId id="262" r:id="rId8"/>
    <p:sldId id="261" r:id="rId9"/>
    <p:sldId id="260" r:id="rId10"/>
    <p:sldId id="271" r:id="rId11"/>
    <p:sldId id="259" r:id="rId12"/>
    <p:sldId id="270" r:id="rId13"/>
    <p:sldId id="269" r:id="rId14"/>
    <p:sldId id="268" r:id="rId15"/>
    <p:sldId id="267" r:id="rId16"/>
    <p:sldId id="274" r:id="rId17"/>
    <p:sldId id="266" r:id="rId18"/>
    <p:sldId id="276" r:id="rId19"/>
    <p:sldId id="273" r:id="rId20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277"/>
    <a:srgbClr val="80C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50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91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FF6B-72AE-4513-952C-01D478FE369F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A98F-1947-4C3C-86C1-632CAAFD71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105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FF6B-72AE-4513-952C-01D478FE369F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A98F-1947-4C3C-86C1-632CAAFD71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421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7BED-568A-414E-9918-5318714B156C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A19E0-9E54-4207-97EF-32266B700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0019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7BED-568A-414E-9918-5318714B156C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A19E0-9E54-4207-97EF-32266B700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056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7BED-568A-414E-9918-5318714B156C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A19E0-9E54-4207-97EF-32266B700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8687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7BED-568A-414E-9918-5318714B156C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A19E0-9E54-4207-97EF-32266B700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6122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7BED-568A-414E-9918-5318714B156C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A19E0-9E54-4207-97EF-32266B700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076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7BED-568A-414E-9918-5318714B156C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A19E0-9E54-4207-97EF-32266B700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0333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7BED-568A-414E-9918-5318714B156C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A19E0-9E54-4207-97EF-32266B700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7593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7BED-568A-414E-9918-5318714B156C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A19E0-9E54-4207-97EF-32266B700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676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5076056" y="1023580"/>
            <a:ext cx="3384376" cy="3096344"/>
          </a:xfrm>
        </p:spPr>
        <p:txBody>
          <a:bodyPr>
            <a:noAutofit/>
          </a:bodyPr>
          <a:lstStyle>
            <a:lvl1pPr algn="l">
              <a:defRPr sz="3600" b="0" cap="all" baseline="0">
                <a:solidFill>
                  <a:srgbClr val="80C8A6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Trasandina Ultra" pitchFamily="50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6478499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7BED-568A-414E-9918-5318714B156C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A19E0-9E54-4207-97EF-32266B700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529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7BED-568A-414E-9918-5318714B156C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A19E0-9E54-4207-97EF-32266B700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372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7BED-568A-414E-9918-5318714B156C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A19E0-9E54-4207-97EF-32266B700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52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11511"/>
            <a:ext cx="5040560" cy="936104"/>
          </a:xfr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rgbClr val="80C8A6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Trasandina Ultra" pitchFamily="50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552" y="1707654"/>
            <a:ext cx="5544616" cy="36004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rgbClr val="326277"/>
                </a:solidFill>
                <a:latin typeface="Roboto" panose="02000000000000000000" pitchFamily="2" charset="0"/>
                <a:ea typeface="Roboto" panose="02000000000000000000" pitchFamily="2" charset="0"/>
                <a:cs typeface="Trasandina Book" pitchFamily="50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00017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FF6B-72AE-4513-952C-01D478FE369F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A98F-1947-4C3C-86C1-632CAAFD71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323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FF6B-72AE-4513-952C-01D478FE369F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A98F-1947-4C3C-86C1-632CAAFD71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348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FF6B-72AE-4513-952C-01D478FE369F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A98F-1947-4C3C-86C1-632CAAFD71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81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FF6B-72AE-4513-952C-01D478FE369F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A98F-1947-4C3C-86C1-632CAAFD71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34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FF6B-72AE-4513-952C-01D478FE369F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A98F-1947-4C3C-86C1-632CAAFD71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84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FF6B-72AE-4513-952C-01D478FE369F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A98F-1947-4C3C-86C1-632CAAFD71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20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BFF6B-72AE-4513-952C-01D478FE369F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3A98F-1947-4C3C-86C1-632CAAFD71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6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47BED-568A-414E-9918-5318714B156C}" type="datetimeFigureOut">
              <a:rPr lang="pt-BR" smtClean="0"/>
              <a:t>15/07/2017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A19E0-9E54-4207-97EF-32266B7008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638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rosecleia.pogere@saude.gov.br" TargetMode="External"/><Relationship Id="rId2" Type="http://schemas.openxmlformats.org/officeDocument/2006/relationships/hyperlink" Target="mailto:cghosp@saude.gov.br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5018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123478"/>
            <a:ext cx="504056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pt-BR" b="0" dirty="0">
                <a:solidFill>
                  <a:srgbClr val="002060"/>
                </a:solidFill>
              </a:rPr>
              <a:t>EIXO DA CONTRATUALIZAÇÃO</a:t>
            </a:r>
            <a:br>
              <a:rPr lang="pt-BR" b="0" dirty="0">
                <a:solidFill>
                  <a:srgbClr val="002060"/>
                </a:solidFill>
              </a:rPr>
            </a:br>
            <a:endParaRPr lang="pt-BR" b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552" y="1059582"/>
            <a:ext cx="8208912" cy="1512168"/>
          </a:xfrm>
        </p:spPr>
        <p:txBody>
          <a:bodyPr>
            <a:normAutofit fontScale="25000" lnSpcReduction="20000"/>
          </a:bodyPr>
          <a:lstStyle/>
          <a:p>
            <a:pPr marL="0" lvl="1" algn="just">
              <a:defRPr/>
            </a:pPr>
            <a:r>
              <a:rPr lang="pt-BR" altLang="pt-BR" sz="9600" b="1" i="1" dirty="0">
                <a:cs typeface="Times New Roman" panose="02020603050405020304" pitchFamily="18" charset="0"/>
              </a:rPr>
              <a:t>Formalização do instrumento contratual entre os gestores e hospitais que prestam serviços assistenciais em saúde para o SUS com o estabelecimento de compromissos e metas das partes </a:t>
            </a:r>
            <a:r>
              <a:rPr lang="pt-BR" altLang="pt-BR" sz="9600" b="1" i="1" u="sng" dirty="0">
                <a:solidFill>
                  <a:schemeClr val="accent3">
                    <a:lumMod val="75000"/>
                  </a:schemeClr>
                </a:solidFill>
                <a:cs typeface="Times New Roman" panose="02020603050405020304" pitchFamily="18" charset="0"/>
              </a:rPr>
              <a:t>para a qualificação da assistência e gestão hospitalar</a:t>
            </a:r>
            <a:r>
              <a:rPr lang="pt-BR" altLang="pt-BR" sz="9600" b="1" i="1" dirty="0">
                <a:cs typeface="Times New Roman" panose="02020603050405020304" pitchFamily="18" charset="0"/>
              </a:rPr>
              <a:t>.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01012" y="3579862"/>
            <a:ext cx="7903436" cy="763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altLang="pt-BR" sz="1600" b="1" dirty="0">
                <a:solidFill>
                  <a:schemeClr val="tx1">
                    <a:tint val="75000"/>
                  </a:schemeClr>
                </a:solidFill>
                <a:cs typeface="Times New Roman" panose="02020603050405020304" pitchFamily="18" charset="0"/>
              </a:rPr>
              <a:t>Portaria nº 3.410/GM/MS, de 30 de dezembro de 2013: estabelece as diretrizes para a </a:t>
            </a:r>
            <a:r>
              <a:rPr lang="pt-BR" altLang="pt-BR" sz="1600" b="1" dirty="0" err="1">
                <a:solidFill>
                  <a:schemeClr val="tx1">
                    <a:tint val="75000"/>
                  </a:schemeClr>
                </a:solidFill>
                <a:cs typeface="Times New Roman" panose="02020603050405020304" pitchFamily="18" charset="0"/>
              </a:rPr>
              <a:t>contratualização</a:t>
            </a:r>
            <a:r>
              <a:rPr lang="pt-BR" altLang="pt-BR" sz="1600" b="1" dirty="0">
                <a:solidFill>
                  <a:schemeClr val="tx1">
                    <a:tint val="75000"/>
                  </a:schemeClr>
                </a:solidFill>
                <a:cs typeface="Times New Roman" panose="02020603050405020304" pitchFamily="18" charset="0"/>
              </a:rPr>
              <a:t> em consonância com a PNHOSP.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5551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8208912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pt-BR" b="0" dirty="0">
                <a:solidFill>
                  <a:srgbClr val="002060"/>
                </a:solidFill>
              </a:rPr>
              <a:t>Recursos financeiros atrelados à CONTRATUALIZAÇÃO (TRIPARTITE)</a:t>
            </a:r>
            <a:br>
              <a:rPr lang="pt-BR" dirty="0">
                <a:solidFill>
                  <a:srgbClr val="002060"/>
                </a:solidFill>
              </a:rPr>
            </a:b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552" y="1203598"/>
            <a:ext cx="8064896" cy="3168352"/>
          </a:xfrm>
        </p:spPr>
        <p:txBody>
          <a:bodyPr>
            <a:normAutofit fontScale="55000" lnSpcReduction="20000"/>
          </a:bodyPr>
          <a:lstStyle/>
          <a:p>
            <a:pPr marL="571500" lvl="1" indent="-571500" algn="just"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altLang="pt-BR" sz="3800" b="1" dirty="0">
                <a:cs typeface="Times New Roman" panose="02020603050405020304" pitchFamily="18" charset="0"/>
              </a:rPr>
              <a:t>Média complexidade ambulatorial e hospitalar;</a:t>
            </a:r>
          </a:p>
          <a:p>
            <a:pPr marL="571500" lvl="1" indent="-571500" algn="just"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altLang="pt-BR" sz="3800" b="1" dirty="0">
                <a:cs typeface="Times New Roman" panose="02020603050405020304" pitchFamily="18" charset="0"/>
              </a:rPr>
              <a:t>Alta complexidade ambulatorial e hospitalar;</a:t>
            </a:r>
          </a:p>
          <a:p>
            <a:pPr marL="571500" lvl="1" indent="-571500" algn="just"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altLang="pt-BR" sz="3800" b="1" dirty="0">
                <a:cs typeface="Times New Roman" panose="02020603050405020304" pitchFamily="18" charset="0"/>
              </a:rPr>
              <a:t>Fundo de Ações Estratégicas e Compensação - FAEC;</a:t>
            </a:r>
          </a:p>
          <a:p>
            <a:pPr marL="571500" lvl="1" indent="-571500" algn="just"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altLang="pt-BR" sz="3800" b="1" dirty="0">
                <a:cs typeface="Times New Roman" panose="02020603050405020304" pitchFamily="18" charset="0"/>
              </a:rPr>
              <a:t>Incentivos FIDEPS e IAPI;</a:t>
            </a:r>
          </a:p>
          <a:p>
            <a:pPr marL="571500" lvl="1" indent="-571500" algn="just"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altLang="pt-BR" sz="3800" b="1" dirty="0">
                <a:cs typeface="Times New Roman" panose="02020603050405020304" pitchFamily="18" charset="0"/>
              </a:rPr>
              <a:t>Incentivo a </a:t>
            </a:r>
            <a:r>
              <a:rPr lang="pt-BR" altLang="pt-BR" sz="3800" b="1" dirty="0" err="1">
                <a:cs typeface="Times New Roman" panose="02020603050405020304" pitchFamily="18" charset="0"/>
              </a:rPr>
              <a:t>contratualização</a:t>
            </a:r>
            <a:r>
              <a:rPr lang="pt-BR" altLang="pt-BR" sz="3800" b="1" dirty="0">
                <a:cs typeface="Times New Roman" panose="02020603050405020304" pitchFamily="18" charset="0"/>
              </a:rPr>
              <a:t> – IAC e reajustes;</a:t>
            </a:r>
          </a:p>
          <a:p>
            <a:pPr marL="571500" lvl="1" indent="-571500" algn="just"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altLang="pt-BR" sz="3800" b="1" dirty="0">
                <a:cs typeface="Times New Roman" panose="02020603050405020304" pitchFamily="18" charset="0"/>
              </a:rPr>
              <a:t>Recursos das Redes de Atenção Saúde (Rede de Urgência e Emergência, Rede Cegonha, Rede de Atenção Psicossocial);</a:t>
            </a:r>
          </a:p>
          <a:p>
            <a:pPr marL="571500" lvl="1" indent="-571500" algn="just"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altLang="pt-BR" sz="3800" b="1" dirty="0">
                <a:cs typeface="Times New Roman" panose="02020603050405020304" pitchFamily="18" charset="0"/>
              </a:rPr>
              <a:t>Recursos financeiros dos gestores estadual e municipal;</a:t>
            </a:r>
          </a:p>
          <a:p>
            <a:pPr marL="571500" lvl="1" indent="-571500" algn="just"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altLang="pt-BR" sz="3800" b="1" dirty="0">
                <a:cs typeface="Times New Roman" panose="02020603050405020304" pitchFamily="18" charset="0"/>
              </a:rPr>
              <a:t>Entre outros.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2131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568952" cy="936104"/>
          </a:xfrm>
        </p:spPr>
        <p:txBody>
          <a:bodyPr>
            <a:noAutofit/>
          </a:bodyPr>
          <a:lstStyle/>
          <a:p>
            <a:pPr algn="ctr"/>
            <a:r>
              <a:rPr lang="pt-BR" sz="2000" dirty="0">
                <a:solidFill>
                  <a:srgbClr val="002060"/>
                </a:solidFill>
              </a:rPr>
              <a:t>MODALIDADE DE FINANCIAMENTO dos hospitais do sus </a:t>
            </a:r>
            <a:r>
              <a:rPr lang="pt-BR" sz="2000" b="0" dirty="0">
                <a:solidFill>
                  <a:schemeClr val="accent3">
                    <a:lumMod val="75000"/>
                  </a:schemeClr>
                </a:solidFill>
              </a:rPr>
              <a:t>(públicos e Privados)</a:t>
            </a:r>
            <a:br>
              <a:rPr lang="pt-BR" sz="2800" b="0" dirty="0">
                <a:solidFill>
                  <a:srgbClr val="002060"/>
                </a:solidFill>
              </a:rPr>
            </a:br>
            <a:endParaRPr lang="pt-BR" sz="2800" b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552" y="1131590"/>
            <a:ext cx="8208912" cy="3312368"/>
          </a:xfrm>
        </p:spPr>
        <p:txBody>
          <a:bodyPr>
            <a:normAutofit fontScale="47500" lnSpcReduction="20000"/>
          </a:bodyPr>
          <a:lstStyle/>
          <a:p>
            <a:pPr algn="ctr">
              <a:lnSpc>
                <a:spcPct val="140000"/>
              </a:lnSpc>
              <a:buClr>
                <a:srgbClr val="FFFF00"/>
              </a:buClr>
              <a:defRPr/>
            </a:pPr>
            <a:r>
              <a:rPr lang="pt-BR" sz="5900" dirty="0">
                <a:solidFill>
                  <a:srgbClr val="002060"/>
                </a:solidFill>
              </a:rPr>
              <a:t>Mista/Parcial</a:t>
            </a:r>
          </a:p>
          <a:p>
            <a:pPr marL="571500" lvl="1" indent="-571500" algn="just">
              <a:buClr>
                <a:schemeClr val="accent1">
                  <a:lumMod val="75000"/>
                </a:schemeClr>
              </a:buClr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sz="4200" b="1" dirty="0">
                <a:cs typeface="Times New Roman" panose="02020603050405020304" pitchFamily="18" charset="0"/>
              </a:rPr>
              <a:t>Pré-fixado: Média complexidade + Incentivos (</a:t>
            </a:r>
            <a:r>
              <a:rPr lang="pt-BR" sz="4200" b="1" dirty="0" err="1">
                <a:cs typeface="Times New Roman" panose="02020603050405020304" pitchFamily="18" charset="0"/>
              </a:rPr>
              <a:t>Integrasus</a:t>
            </a:r>
            <a:r>
              <a:rPr lang="pt-BR" sz="4200" b="1" dirty="0">
                <a:cs typeface="Times New Roman" panose="02020603050405020304" pitchFamily="18" charset="0"/>
              </a:rPr>
              <a:t>/IAC-IGH/IAPI/FIDEPS) + recursos estaduais e municipais e outros</a:t>
            </a:r>
          </a:p>
          <a:p>
            <a:pPr marL="571500" lvl="1" indent="-571500" algn="just">
              <a:buClr>
                <a:schemeClr val="accent1">
                  <a:lumMod val="75000"/>
                </a:schemeClr>
              </a:buClr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sz="4200" b="1" dirty="0">
                <a:cs typeface="Times New Roman" panose="02020603050405020304" pitchFamily="18" charset="0"/>
              </a:rPr>
              <a:t> Pós-fixado: FAEC + Alta Complexidade (por produção)</a:t>
            </a:r>
          </a:p>
          <a:p>
            <a:pPr marL="571500" lvl="1" indent="-571500" algn="just">
              <a:buClr>
                <a:schemeClr val="accent1">
                  <a:lumMod val="75000"/>
                </a:schemeClr>
              </a:buClr>
              <a:buSzPct val="95000"/>
              <a:buFont typeface="Wingdings" panose="05000000000000000000" pitchFamily="2" charset="2"/>
              <a:buChar char="Ø"/>
              <a:defRPr/>
            </a:pPr>
            <a:endParaRPr lang="pt-BR" sz="3500" b="1" dirty="0">
              <a:cs typeface="Times New Roman" panose="02020603050405020304" pitchFamily="18" charset="0"/>
            </a:endParaRPr>
          </a:p>
          <a:p>
            <a:pPr marL="0" lvl="1" algn="ctr">
              <a:lnSpc>
                <a:spcPct val="150000"/>
              </a:lnSpc>
              <a:buClr>
                <a:schemeClr val="accent1">
                  <a:lumMod val="75000"/>
                </a:schemeClr>
              </a:buClr>
              <a:buSzPct val="95000"/>
              <a:defRPr/>
            </a:pPr>
            <a:endParaRPr lang="pt-BR" sz="2400" b="1" dirty="0">
              <a:solidFill>
                <a:srgbClr val="002060"/>
              </a:solidFill>
            </a:endParaRPr>
          </a:p>
          <a:p>
            <a:pPr marL="0" lvl="1" algn="ctr">
              <a:lnSpc>
                <a:spcPct val="140000"/>
              </a:lnSpc>
              <a:buClr>
                <a:srgbClr val="FFFF00"/>
              </a:buClr>
              <a:buSzPct val="95000"/>
              <a:defRPr/>
            </a:pPr>
            <a:r>
              <a:rPr lang="pt-BR" sz="6000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  <a:cs typeface="Trasandina Book" pitchFamily="50" charset="0"/>
              </a:rPr>
              <a:t>Global</a:t>
            </a:r>
          </a:p>
          <a:p>
            <a:pPr marL="571500" lvl="1" indent="-571500" algn="just">
              <a:buClr>
                <a:schemeClr val="accent1">
                  <a:lumMod val="75000"/>
                </a:schemeClr>
              </a:buClr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sz="4200" b="1" dirty="0" err="1">
                <a:cs typeface="Times New Roman" panose="02020603050405020304" pitchFamily="18" charset="0"/>
              </a:rPr>
              <a:t>Pactuação</a:t>
            </a:r>
            <a:r>
              <a:rPr lang="pt-BR" sz="4200" b="1" dirty="0">
                <a:cs typeface="Times New Roman" panose="02020603050405020304" pitchFamily="18" charset="0"/>
              </a:rPr>
              <a:t> de todos os recursos financeiros (MC, AC, FAEC, e incentivos)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8515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339502"/>
            <a:ext cx="7992888" cy="93610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t-BR" dirty="0">
                <a:solidFill>
                  <a:srgbClr val="002060"/>
                </a:solidFill>
              </a:rPr>
              <a:t>Processo de Contratualização dos hospitais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27584" y="1275606"/>
            <a:ext cx="7560840" cy="2592288"/>
          </a:xfrm>
        </p:spPr>
        <p:txBody>
          <a:bodyPr>
            <a:normAutofit fontScale="25000" lnSpcReduction="20000"/>
          </a:bodyPr>
          <a:lstStyle/>
          <a:p>
            <a:pPr marL="342900" lvl="1" indent="-342900" algn="just">
              <a:lnSpc>
                <a:spcPct val="120000"/>
              </a:lnSpc>
              <a:buSzPct val="95000"/>
              <a:buFont typeface="Arial" charset="0"/>
              <a:buChar char="•"/>
              <a:defRPr/>
            </a:pPr>
            <a:r>
              <a:rPr lang="pt-BR" sz="9600" b="1" dirty="0"/>
              <a:t>Instrumento Contratual  - </a:t>
            </a:r>
            <a:r>
              <a:rPr lang="pt-BR" sz="9600" dirty="0"/>
              <a:t>contrato, convênio, termo de ajuste, PCEP e outros.</a:t>
            </a:r>
          </a:p>
          <a:p>
            <a:pPr marL="342900" lvl="1" indent="-342900" algn="just">
              <a:lnSpc>
                <a:spcPct val="120000"/>
              </a:lnSpc>
              <a:buSzPct val="95000"/>
              <a:buFont typeface="Arial" charset="0"/>
              <a:buChar char="•"/>
              <a:defRPr/>
            </a:pPr>
            <a:r>
              <a:rPr lang="pt-BR" sz="9600" dirty="0"/>
              <a:t> </a:t>
            </a:r>
            <a:r>
              <a:rPr lang="pt-BR" sz="9600" b="1" dirty="0"/>
              <a:t>Documento Descrito (POA) </a:t>
            </a:r>
            <a:r>
              <a:rPr lang="pt-BR" sz="9600" dirty="0"/>
              <a:t>- Metas Quantitativas e Qualitativas, capacidade instalada etc.</a:t>
            </a:r>
          </a:p>
          <a:p>
            <a:pPr marL="342900" lvl="1" indent="-342900" algn="just">
              <a:lnSpc>
                <a:spcPct val="120000"/>
              </a:lnSpc>
              <a:buSzPct val="95000"/>
              <a:buFont typeface="Arial" charset="0"/>
              <a:buChar char="•"/>
              <a:defRPr/>
            </a:pPr>
            <a:r>
              <a:rPr lang="pt-BR" sz="9600" b="1" dirty="0"/>
              <a:t>Comissão de Acompanhamento – </a:t>
            </a:r>
            <a:r>
              <a:rPr lang="pt-BR" sz="9600" dirty="0"/>
              <a:t>formada pelo Gestor, hospital, usuários e outros. </a:t>
            </a:r>
            <a:endParaRPr lang="pt-BR" sz="2400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5211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35292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dirty="0">
                <a:solidFill>
                  <a:srgbClr val="002060"/>
                </a:solidFill>
              </a:rPr>
              <a:t>Pontos positivos da Contratualização dos hospitais  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5536" y="987574"/>
            <a:ext cx="8496944" cy="3240360"/>
          </a:xfrm>
        </p:spPr>
        <p:txBody>
          <a:bodyPr>
            <a:normAutofit fontScale="70000" lnSpcReduction="20000"/>
          </a:bodyPr>
          <a:lstStyle/>
          <a:p>
            <a:pPr marL="342900" lvl="3" indent="-342900" algn="just">
              <a:lnSpc>
                <a:spcPct val="150000"/>
              </a:lnSpc>
              <a:spcBef>
                <a:spcPct val="0"/>
              </a:spcBef>
              <a:buSzPct val="95000"/>
              <a:buFont typeface="Wingdings" panose="05000000000000000000" pitchFamily="2" charset="2"/>
              <a:buChar char="Ø"/>
            </a:pPr>
            <a:r>
              <a:rPr lang="pt-BR" altLang="pt-BR" sz="2400" dirty="0"/>
              <a:t>Programação Financeira;</a:t>
            </a:r>
          </a:p>
          <a:p>
            <a:pPr marL="342900" lvl="3" indent="-342900" algn="just">
              <a:lnSpc>
                <a:spcPct val="150000"/>
              </a:lnSpc>
              <a:spcBef>
                <a:spcPct val="0"/>
              </a:spcBef>
              <a:buSzPct val="95000"/>
              <a:buFont typeface="Wingdings" panose="05000000000000000000" pitchFamily="2" charset="2"/>
              <a:buChar char="Ø"/>
            </a:pPr>
            <a:r>
              <a:rPr lang="pt-BR" altLang="pt-BR" sz="2400" dirty="0"/>
              <a:t>Facilitação dos Processos de Avaliação, Controle, Regulação dos  serviços contratados;</a:t>
            </a:r>
          </a:p>
          <a:p>
            <a:pPr marL="342900" lvl="3" indent="-342900" algn="just">
              <a:lnSpc>
                <a:spcPct val="150000"/>
              </a:lnSpc>
              <a:spcBef>
                <a:spcPct val="0"/>
              </a:spcBef>
              <a:buSzPct val="95000"/>
              <a:buFont typeface="Wingdings" panose="05000000000000000000" pitchFamily="2" charset="2"/>
              <a:buChar char="Ø"/>
            </a:pPr>
            <a:r>
              <a:rPr lang="pt-BR" altLang="pt-BR" sz="2400" dirty="0"/>
              <a:t>Adequação dos Serviços conforme a demanda e necessidades do gestor local de saúde;</a:t>
            </a:r>
          </a:p>
          <a:p>
            <a:pPr marL="342900" lvl="3" indent="-342900" algn="just">
              <a:lnSpc>
                <a:spcPct val="150000"/>
              </a:lnSpc>
              <a:spcBef>
                <a:spcPct val="0"/>
              </a:spcBef>
              <a:buSzPct val="95000"/>
              <a:buFont typeface="Wingdings" panose="05000000000000000000" pitchFamily="2" charset="2"/>
              <a:buChar char="Ø"/>
            </a:pPr>
            <a:r>
              <a:rPr lang="pt-BR" altLang="pt-BR" sz="2400" dirty="0"/>
              <a:t>Maior transparência na relação com o gestor local do SUS;</a:t>
            </a:r>
          </a:p>
          <a:p>
            <a:pPr marL="342900" lvl="3" indent="-342900" algn="just">
              <a:lnSpc>
                <a:spcPct val="150000"/>
              </a:lnSpc>
              <a:spcBef>
                <a:spcPct val="0"/>
              </a:spcBef>
              <a:buSzPct val="95000"/>
              <a:buFont typeface="Wingdings" panose="05000000000000000000" pitchFamily="2" charset="2"/>
              <a:buChar char="Ø"/>
            </a:pPr>
            <a:r>
              <a:rPr lang="pt-BR" altLang="pt-BR" sz="2400" dirty="0"/>
              <a:t>Integração Ensino-Serviço;</a:t>
            </a:r>
          </a:p>
          <a:p>
            <a:pPr marL="342900" lvl="3" indent="-342900" algn="just">
              <a:lnSpc>
                <a:spcPct val="150000"/>
              </a:lnSpc>
              <a:spcBef>
                <a:spcPct val="0"/>
              </a:spcBef>
              <a:buSzPct val="95000"/>
              <a:buFont typeface="Wingdings" panose="05000000000000000000" pitchFamily="2" charset="2"/>
              <a:buChar char="Ø"/>
            </a:pPr>
            <a:r>
              <a:rPr lang="pt-BR" altLang="pt-BR" sz="2400" dirty="0"/>
              <a:t>Indução de um maior comprometimento do corpo de colaboradores da unidade hospitalar (contrato interno);</a:t>
            </a:r>
          </a:p>
          <a:p>
            <a:pPr marL="342900" lvl="3" indent="-342900" algn="just">
              <a:lnSpc>
                <a:spcPct val="150000"/>
              </a:lnSpc>
              <a:spcBef>
                <a:spcPct val="0"/>
              </a:spcBef>
              <a:buSzPct val="95000"/>
              <a:buFont typeface="Wingdings" panose="05000000000000000000" pitchFamily="2" charset="2"/>
              <a:buChar char="Ø"/>
            </a:pPr>
            <a:r>
              <a:rPr lang="pt-BR" altLang="pt-BR" sz="2400" dirty="0"/>
              <a:t>Entre outros.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4357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39752" y="267494"/>
            <a:ext cx="5040560" cy="576063"/>
          </a:xfrm>
        </p:spPr>
        <p:txBody>
          <a:bodyPr>
            <a:normAutofit fontScale="90000"/>
          </a:bodyPr>
          <a:lstStyle/>
          <a:p>
            <a:r>
              <a:rPr lang="pt-BR" altLang="pt-BR" dirty="0">
                <a:solidFill>
                  <a:srgbClr val="002060"/>
                </a:solidFill>
              </a:rPr>
              <a:t>FRAGILIDADES DA CONTRATUALIZAÇÃO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552" y="1203598"/>
            <a:ext cx="8136904" cy="3384376"/>
          </a:xfrm>
        </p:spPr>
        <p:txBody>
          <a:bodyPr>
            <a:normAutofit fontScale="85000" lnSpcReduction="20000"/>
          </a:bodyPr>
          <a:lstStyle/>
          <a:p>
            <a:pPr marL="342900" lvl="3" indent="-342900" algn="just">
              <a:lnSpc>
                <a:spcPct val="150000"/>
              </a:lnSpc>
              <a:spcBef>
                <a:spcPct val="0"/>
              </a:spcBef>
              <a:buSzPct val="95000"/>
              <a:buFont typeface="Arial" pitchFamily="34" charset="0"/>
              <a:buChar char="–"/>
              <a:defRPr/>
            </a:pPr>
            <a:r>
              <a:rPr lang="pt-BR" altLang="pt-BR" sz="2400" dirty="0"/>
              <a:t>Instrumento contratual vigente;</a:t>
            </a:r>
          </a:p>
          <a:p>
            <a:pPr marL="342900" lvl="3" indent="-342900" algn="just">
              <a:lnSpc>
                <a:spcPct val="150000"/>
              </a:lnSpc>
              <a:spcBef>
                <a:spcPct val="0"/>
              </a:spcBef>
              <a:buSzPct val="95000"/>
              <a:buFont typeface="Arial" pitchFamily="34" charset="0"/>
              <a:buChar char="–"/>
              <a:defRPr/>
            </a:pPr>
            <a:r>
              <a:rPr lang="pt-BR" altLang="pt-BR" sz="2400" dirty="0"/>
              <a:t>Incipiência do processo de Acompanhamento e Monitoramento;</a:t>
            </a:r>
          </a:p>
          <a:p>
            <a:pPr marL="342900" lvl="3" indent="-342900" algn="just">
              <a:lnSpc>
                <a:spcPct val="150000"/>
              </a:lnSpc>
              <a:spcBef>
                <a:spcPct val="0"/>
              </a:spcBef>
              <a:buSzPct val="95000"/>
              <a:buFont typeface="Arial" pitchFamily="34" charset="0"/>
              <a:buChar char="–"/>
              <a:defRPr/>
            </a:pPr>
            <a:r>
              <a:rPr lang="pt-BR" altLang="pt-BR" sz="2400" dirty="0"/>
              <a:t>Insuficiente Capacitação Gerencial dos Gestores e Dirigentes Hospitalares para lidar com a lógica contratual;</a:t>
            </a:r>
          </a:p>
          <a:p>
            <a:pPr marL="342900" lvl="3" indent="-342900" algn="just">
              <a:lnSpc>
                <a:spcPct val="150000"/>
              </a:lnSpc>
              <a:spcBef>
                <a:spcPct val="0"/>
              </a:spcBef>
              <a:buSzPct val="95000"/>
              <a:buFont typeface="Arial" pitchFamily="34" charset="0"/>
              <a:buChar char="–"/>
              <a:defRPr/>
            </a:pPr>
            <a:r>
              <a:rPr lang="pt-BR" altLang="pt-BR" sz="2400" dirty="0"/>
              <a:t>Dificuldades na elaboração, negociação, monitoramento  e  avaliação  do  Documento Descrito (antigo POA);</a:t>
            </a:r>
          </a:p>
          <a:p>
            <a:pPr marL="342900" lvl="3" indent="-342900" algn="just">
              <a:lnSpc>
                <a:spcPct val="150000"/>
              </a:lnSpc>
              <a:spcBef>
                <a:spcPct val="0"/>
              </a:spcBef>
              <a:buSzPct val="95000"/>
              <a:buFont typeface="Arial" pitchFamily="34" charset="0"/>
              <a:buChar char="–"/>
              <a:defRPr/>
            </a:pPr>
            <a:r>
              <a:rPr lang="pt-BR" altLang="pt-BR" sz="2400" dirty="0"/>
              <a:t>Estimativa inadequada e insuficiente para o estabelecimento das metas;</a:t>
            </a:r>
          </a:p>
          <a:p>
            <a:pPr marL="342900" lvl="3" indent="-342900" algn="just">
              <a:lnSpc>
                <a:spcPct val="150000"/>
              </a:lnSpc>
              <a:spcBef>
                <a:spcPct val="0"/>
              </a:spcBef>
              <a:buSzPct val="95000"/>
              <a:buFont typeface="Arial" pitchFamily="34" charset="0"/>
              <a:buChar char="–"/>
              <a:defRPr/>
            </a:pPr>
            <a:r>
              <a:rPr lang="pt-BR" altLang="pt-BR" sz="2400" dirty="0"/>
              <a:t>Entre outros.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617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11511"/>
            <a:ext cx="7704856" cy="648071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dirty="0">
                <a:solidFill>
                  <a:srgbClr val="002060"/>
                </a:solidFill>
              </a:rPr>
              <a:t>DESAFIOS DO PROCESSO DE CONTRATUALIZAÇÃO</a:t>
            </a:r>
            <a:br>
              <a:rPr lang="pt-BR" altLang="pt-BR" dirty="0">
                <a:solidFill>
                  <a:srgbClr val="002060"/>
                </a:solidFill>
              </a:rPr>
            </a:b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-684584" y="1131590"/>
            <a:ext cx="9505056" cy="3168352"/>
          </a:xfrm>
        </p:spPr>
        <p:txBody>
          <a:bodyPr>
            <a:normAutofit fontScale="92500" lnSpcReduction="10000"/>
          </a:bodyPr>
          <a:lstStyle/>
          <a:p>
            <a:pPr marL="1714500" lvl="3" indent="-342900" algn="just">
              <a:spcBef>
                <a:spcPts val="600"/>
              </a:spcBef>
              <a:spcAft>
                <a:spcPts val="600"/>
              </a:spcAft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altLang="pt-BR" sz="2200" dirty="0"/>
              <a:t>Aperfeiçoar o processo de Acompanhamento e Monitoramento;</a:t>
            </a:r>
          </a:p>
          <a:p>
            <a:pPr marL="1714500" lvl="3" indent="-342900" algn="just">
              <a:spcBef>
                <a:spcPts val="600"/>
              </a:spcBef>
              <a:spcAft>
                <a:spcPts val="600"/>
              </a:spcAft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altLang="pt-BR" sz="2200" dirty="0"/>
              <a:t>Ações e serviços de saúde de acordo com a capacidade instalada e as necessidades loco-regionais;</a:t>
            </a:r>
          </a:p>
          <a:p>
            <a:pPr marL="1714500" lvl="3" indent="-342900" algn="just">
              <a:spcBef>
                <a:spcPts val="600"/>
              </a:spcBef>
              <a:spcAft>
                <a:spcPts val="600"/>
              </a:spcAft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altLang="pt-BR" sz="2200" dirty="0"/>
              <a:t>Renovar os instrumentos contratuais;</a:t>
            </a:r>
          </a:p>
          <a:p>
            <a:pPr marL="1714500" lvl="3" indent="-342900" algn="just">
              <a:spcBef>
                <a:spcPts val="600"/>
              </a:spcBef>
              <a:spcAft>
                <a:spcPts val="600"/>
              </a:spcAft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altLang="pt-BR" sz="2200" dirty="0"/>
              <a:t>Pactuar metas quanti-qualitativas possíveis de mensuração;</a:t>
            </a:r>
          </a:p>
          <a:p>
            <a:pPr marL="1714500" lvl="3" indent="-342900" algn="just">
              <a:spcBef>
                <a:spcPts val="600"/>
              </a:spcBef>
              <a:spcAft>
                <a:spcPts val="600"/>
              </a:spcAft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altLang="pt-BR" sz="2200" dirty="0"/>
              <a:t>Capacitar os Gestores e Dirigentes Hospitalares para lidar com a lógica contratual;</a:t>
            </a:r>
          </a:p>
          <a:p>
            <a:pPr marL="1714500" lvl="3" indent="-342900" algn="just">
              <a:spcBef>
                <a:spcPts val="600"/>
              </a:spcBef>
              <a:spcAft>
                <a:spcPts val="600"/>
              </a:spcAft>
              <a:buSzPct val="95000"/>
              <a:buFont typeface="Wingdings" panose="05000000000000000000" pitchFamily="2" charset="2"/>
              <a:buChar char="Ø"/>
              <a:defRPr/>
            </a:pPr>
            <a:r>
              <a:rPr lang="pt-BR" sz="2200" dirty="0"/>
              <a:t>Revisão das portarias </a:t>
            </a:r>
            <a:r>
              <a:rPr lang="pt-BR" sz="2200" dirty="0" err="1"/>
              <a:t>normatizadoras</a:t>
            </a:r>
            <a:r>
              <a:rPr lang="pt-BR" sz="2200" dirty="0"/>
              <a:t> da </a:t>
            </a:r>
            <a:r>
              <a:rPr lang="pt-BR" sz="2200" dirty="0" err="1"/>
              <a:t>contrautalização</a:t>
            </a:r>
            <a:r>
              <a:rPr lang="pt-BR" sz="2200" dirty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3542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23478"/>
            <a:ext cx="864096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Quadro Resumo da contratualização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1D6B66B-41C8-4CF4-AA0A-2AB2E8921C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048303"/>
              </p:ext>
            </p:extLst>
          </p:nvPr>
        </p:nvGraphicFramePr>
        <p:xfrm>
          <a:off x="251520" y="684530"/>
          <a:ext cx="8640960" cy="37744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149113">
                  <a:extLst>
                    <a:ext uri="{9D8B030D-6E8A-4147-A177-3AD203B41FA5}">
                      <a16:colId xmlns:a16="http://schemas.microsoft.com/office/drawing/2014/main" val="20596376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34180798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38485103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63772794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571625466"/>
                    </a:ext>
                  </a:extLst>
                </a:gridCol>
                <a:gridCol w="1739319">
                  <a:extLst>
                    <a:ext uri="{9D8B030D-6E8A-4147-A177-3AD203B41FA5}">
                      <a16:colId xmlns:a16="http://schemas.microsoft.com/office/drawing/2014/main" val="6225904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cap="small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Aspecto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pt-BR" cap="small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Contratualização PNHOSP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997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cap="small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Contratualização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cap="small" baseline="0" dirty="0"/>
                        <a:t>  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cap="small" baseline="0" dirty="0"/>
                        <a:t>Interna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cap="small" baseline="0" dirty="0"/>
                        <a:t>  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cap="small" baseline="0" dirty="0"/>
                        <a:t>Externa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1648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cap="small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Legislação/normas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pt-BR" dirty="0"/>
                        <a:t>Portaria MS/GM: nº</a:t>
                      </a:r>
                      <a:r>
                        <a:rPr lang="pt-BR" baseline="0" dirty="0"/>
                        <a:t> 3390/2013 </a:t>
                      </a:r>
                      <a:r>
                        <a:rPr lang="pt-BR" dirty="0"/>
                        <a:t>e nº 3410/2013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74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cap="small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Objeto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pt-BR" altLang="pt-BR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Qualificação da assistência e gestão hospitalar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001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cap="small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Signatários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pt-BR" dirty="0"/>
                        <a:t>Gestor do SUS</a:t>
                      </a:r>
                      <a:r>
                        <a:rPr lang="pt-BR" baseline="0" dirty="0"/>
                        <a:t> e hospitais próprios, de outros entes federativos, privados com ou sem fins lucrativos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296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cap="small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Instrumento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pt-BR" dirty="0"/>
                        <a:t>Convênio, Contrato,</a:t>
                      </a:r>
                      <a:r>
                        <a:rPr lang="pt-BR" baseline="0" dirty="0"/>
                        <a:t> PCEP, Termo de Parceria, entre outros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027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cap="small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Incentivo/sanção atrelado às metas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pt-BR" dirty="0"/>
                        <a:t>Descontos dos valores definidos no instrumento</a:t>
                      </a:r>
                      <a:r>
                        <a:rPr lang="pt-BR" baseline="0" dirty="0"/>
                        <a:t> contratual, conforme c</a:t>
                      </a:r>
                      <a:r>
                        <a:rPr lang="pt-BR" dirty="0"/>
                        <a:t>umprimento</a:t>
                      </a:r>
                      <a:r>
                        <a:rPr lang="pt-BR" baseline="0" dirty="0"/>
                        <a:t> de metas da gestão e assistência hospitalar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743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cap="small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Metas de desempenho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pt-BR" dirty="0"/>
                        <a:t>Documento Descritivo: definição </a:t>
                      </a:r>
                      <a:r>
                        <a:rPr lang="pt-BR" baseline="0" dirty="0"/>
                        <a:t>metas da gestão e assistência hospitalar relacionadas à PNHOSP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42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9969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411510"/>
            <a:ext cx="5040560" cy="936104"/>
          </a:xfrm>
        </p:spPr>
        <p:txBody>
          <a:bodyPr>
            <a:normAutofit/>
          </a:bodyPr>
          <a:lstStyle/>
          <a:p>
            <a:pPr algn="ctr"/>
            <a:r>
              <a:rPr lang="pt-BR" altLang="pt-BR" sz="4000" b="0" dirty="0">
                <a:solidFill>
                  <a:srgbClr val="002060"/>
                </a:solidFill>
              </a:rPr>
              <a:t>Agradecemos!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3568" y="1347614"/>
            <a:ext cx="7200800" cy="2592288"/>
          </a:xfrm>
        </p:spPr>
        <p:txBody>
          <a:bodyPr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pt-BR" altLang="pt-BR" sz="2800" dirty="0"/>
              <a:t>COORDENACAO GERAL DE ATENÇÃO HOSPITALAR</a:t>
            </a:r>
          </a:p>
          <a:p>
            <a:pPr algn="ctr">
              <a:spcBef>
                <a:spcPct val="0"/>
              </a:spcBef>
            </a:pPr>
            <a:r>
              <a:rPr lang="pt-BR" altLang="pt-BR" sz="2800" dirty="0"/>
              <a:t>DAHU/SAS/MS</a:t>
            </a:r>
          </a:p>
          <a:p>
            <a:pPr algn="ctr">
              <a:spcBef>
                <a:spcPct val="0"/>
              </a:spcBef>
            </a:pPr>
            <a:r>
              <a:rPr lang="pt-BR" altLang="pt-BR" sz="2800" dirty="0"/>
              <a:t>TELEFONE: (61) 3315-6153</a:t>
            </a:r>
          </a:p>
          <a:p>
            <a:pPr algn="ctr">
              <a:spcBef>
                <a:spcPct val="0"/>
              </a:spcBef>
            </a:pPr>
            <a:r>
              <a:rPr lang="pt-BR" altLang="pt-BR" sz="2800" dirty="0">
                <a:hlinkClick r:id="rId2"/>
              </a:rPr>
              <a:t>cghosp@saude.gov.br</a:t>
            </a:r>
            <a:endParaRPr lang="pt-BR" altLang="pt-BR" sz="2800" dirty="0"/>
          </a:p>
          <a:p>
            <a:pPr algn="ctr">
              <a:spcBef>
                <a:spcPct val="0"/>
              </a:spcBef>
            </a:pPr>
            <a:r>
              <a:rPr lang="pt-BR" altLang="pt-BR" sz="2800" dirty="0">
                <a:hlinkClick r:id="rId3"/>
              </a:rPr>
              <a:t>rosecleia.pogere@saude.gov.br</a:t>
            </a:r>
            <a:endParaRPr lang="pt-BR" altLang="pt-BR" sz="2800" dirty="0"/>
          </a:p>
        </p:txBody>
      </p:sp>
    </p:spTree>
    <p:extLst>
      <p:ext uri="{BB962C8B-B14F-4D97-AF65-F5344CB8AC3E}">
        <p14:creationId xmlns:p14="http://schemas.microsoft.com/office/powerpoint/2010/main" val="1377749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3968" y="1023580"/>
            <a:ext cx="4536504" cy="3096344"/>
          </a:xfrm>
        </p:spPr>
        <p:txBody>
          <a:bodyPr/>
          <a:lstStyle/>
          <a:p>
            <a:pPr algn="ctr"/>
            <a:r>
              <a:rPr lang="pt-BR" sz="3200" dirty="0"/>
              <a:t>CONTRATUALIZAÇÃO: </a:t>
            </a:r>
            <a:r>
              <a:rPr lang="pt-BR" sz="2400" dirty="0">
                <a:solidFill>
                  <a:schemeClr val="tx2"/>
                </a:solidFill>
              </a:rPr>
              <a:t>política nacional de atenção hospitalar (PNHOSP)</a:t>
            </a:r>
            <a:br>
              <a:rPr lang="pt-BR" sz="4800" dirty="0"/>
            </a:b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11679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23478"/>
            <a:ext cx="8208912" cy="936104"/>
          </a:xfrm>
        </p:spPr>
        <p:txBody>
          <a:bodyPr>
            <a:noAutofit/>
          </a:bodyPr>
          <a:lstStyle/>
          <a:p>
            <a:pPr algn="ctr"/>
            <a:r>
              <a:rPr lang="pt-BR" altLang="pt-BR" sz="2400" dirty="0">
                <a:solidFill>
                  <a:schemeClr val="tx2"/>
                </a:solidFill>
              </a:rPr>
              <a:t>Nº de Estabelecimentos HOSPITALARES com Leitos SUS no  Brasil/MARÇO/2017, por Natureza Jurídica e Especialidade</a:t>
            </a:r>
            <a:endParaRPr lang="pt-BR" sz="2400" dirty="0">
              <a:solidFill>
                <a:schemeClr val="tx2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9512" y="4227934"/>
            <a:ext cx="5544616" cy="360040"/>
          </a:xfrm>
        </p:spPr>
        <p:txBody>
          <a:bodyPr>
            <a:noAutofit/>
          </a:bodyPr>
          <a:lstStyle/>
          <a:p>
            <a:r>
              <a:rPr lang="pt-BR" altLang="pt-BR" sz="1400" cap="all" dirty="0">
                <a:solidFill>
                  <a:srgbClr val="002060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Trasandina Ultra" pitchFamily="50" charset="0"/>
              </a:rPr>
              <a:t>Fonte: CNES – Competência março/2017 - Extração em 12/07/2017 - NIT/DAHU/SAS/MS.</a:t>
            </a:r>
            <a:endParaRPr lang="pt-BR" sz="1400" cap="all" dirty="0">
              <a:solidFill>
                <a:srgbClr val="002060"/>
              </a:solidFill>
              <a:latin typeface="Roboto Black" panose="02000000000000000000" pitchFamily="2" charset="0"/>
              <a:ea typeface="Roboto Black" panose="02000000000000000000" pitchFamily="2" charset="0"/>
              <a:cs typeface="Trasandina Ultra" pitchFamily="50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882585"/>
              </p:ext>
            </p:extLst>
          </p:nvPr>
        </p:nvGraphicFramePr>
        <p:xfrm>
          <a:off x="107504" y="1275606"/>
          <a:ext cx="8856984" cy="26642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1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3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34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85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45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42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385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199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NATUREZA JURÍDICA RESUMIDA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ESPECIALIZADO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GERAL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HOSPITAL/DIA - ISOLADO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PRONTO ATENDIMENTO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PRONTO SOCORRO ESPECIALIZADO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PRONTO SOCORRO GERAL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UNIDADE MISTA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Geral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0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 sem Fins Lucrativos</a:t>
                      </a:r>
                    </a:p>
                  </a:txBody>
                  <a:tcPr marL="9525" marR="9525" marT="9525" marB="0" anchor="b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167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1.533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15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30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1.751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31,72%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0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Privado com Fins Lucrativos</a:t>
                      </a:r>
                    </a:p>
                  </a:txBody>
                  <a:tcPr marL="9525" marR="9525" marT="9525" marB="0" anchor="b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160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458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76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707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0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Público</a:t>
                      </a:r>
                    </a:p>
                  </a:txBody>
                  <a:tcPr marL="9525" marR="9525" marT="9525" marB="0" anchor="b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255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2.042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  54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45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16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64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586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3.062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08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Geral</a:t>
                      </a:r>
                    </a:p>
                  </a:txBody>
                  <a:tcPr marL="9525" marR="9525" marT="9525" marB="0" anchor="b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582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4.033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    145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45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22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        70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                         623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5.520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35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23478"/>
            <a:ext cx="8208912" cy="936104"/>
          </a:xfrm>
        </p:spPr>
        <p:txBody>
          <a:bodyPr>
            <a:noAutofit/>
          </a:bodyPr>
          <a:lstStyle/>
          <a:p>
            <a:pPr algn="ctr"/>
            <a:r>
              <a:rPr lang="pt-BR" altLang="pt-BR" sz="2800" dirty="0">
                <a:solidFill>
                  <a:srgbClr val="002060"/>
                </a:solidFill>
              </a:rPr>
              <a:t>Nº Procedimentos ASSISTENCIAIS SIH -</a:t>
            </a:r>
            <a:r>
              <a:rPr lang="pt-BR" altLang="pt-BR" sz="2800" dirty="0" err="1">
                <a:solidFill>
                  <a:srgbClr val="002060"/>
                </a:solidFill>
              </a:rPr>
              <a:t>sIA</a:t>
            </a:r>
            <a:r>
              <a:rPr lang="pt-BR" altLang="pt-BR" sz="2800" dirty="0">
                <a:solidFill>
                  <a:srgbClr val="002060"/>
                </a:solidFill>
              </a:rPr>
              <a:t>/SUS – 2016 </a:t>
            </a:r>
            <a:br>
              <a:rPr lang="pt-BR" altLang="pt-BR" sz="2800" dirty="0">
                <a:solidFill>
                  <a:srgbClr val="002060"/>
                </a:solidFill>
              </a:rPr>
            </a:br>
            <a:r>
              <a:rPr lang="pt-BR" altLang="pt-BR" sz="2800" dirty="0">
                <a:solidFill>
                  <a:srgbClr val="002060"/>
                </a:solidFill>
              </a:rPr>
              <a:t>por Natureza Jurídica </a:t>
            </a:r>
            <a:br>
              <a:rPr lang="pt-BR" altLang="pt-BR" sz="2800" dirty="0">
                <a:solidFill>
                  <a:srgbClr val="002060"/>
                </a:solidFill>
              </a:rPr>
            </a:br>
            <a:endParaRPr lang="pt-BR" sz="2800" dirty="0">
              <a:solidFill>
                <a:srgbClr val="00206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274048"/>
              </p:ext>
            </p:extLst>
          </p:nvPr>
        </p:nvGraphicFramePr>
        <p:xfrm>
          <a:off x="467544" y="1059582"/>
          <a:ext cx="8208911" cy="2808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6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3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0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997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Natureza Jurídica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SIH + SIA (nº de procedimentos)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de procedimentos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SIH + SIA (valores)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do valor de produção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58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Privado sem Fins Lucrativos</a:t>
                      </a:r>
                    </a:p>
                  </a:txBody>
                  <a:tcPr marL="9525" marR="9525" marT="9525" marB="0" anchor="b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215.307.158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R$   10.888.822.024,50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48,60%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58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Privado com Fins Lucrativos</a:t>
                      </a:r>
                    </a:p>
                  </a:txBody>
                  <a:tcPr marL="9525" marR="9525" marT="9525" marB="0" anchor="b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21.514.419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R$      1.707.561.490,71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58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Público</a:t>
                      </a:r>
                    </a:p>
                  </a:txBody>
                  <a:tcPr marL="9525" marR="9525" marT="9525" marB="0" anchor="b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514.716.304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R$      9.808.923.409,33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43,78%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5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Geral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751.537.881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R$   22.405.306.924,54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Espaço Reservado para Texto 2"/>
          <p:cNvSpPr txBox="1">
            <a:spLocks/>
          </p:cNvSpPr>
          <p:nvPr/>
        </p:nvSpPr>
        <p:spPr>
          <a:xfrm>
            <a:off x="539552" y="4227934"/>
            <a:ext cx="5544616" cy="3600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baseline="0">
                <a:solidFill>
                  <a:srgbClr val="326277"/>
                </a:solidFill>
                <a:latin typeface="Roboto" panose="02000000000000000000" pitchFamily="2" charset="0"/>
                <a:ea typeface="Roboto" panose="02000000000000000000" pitchFamily="2" charset="0"/>
                <a:cs typeface="Trasandina Book" pitchFamily="50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sz="1400" cap="all" dirty="0">
                <a:solidFill>
                  <a:srgbClr val="002060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Trasandina Ultra" pitchFamily="50" charset="0"/>
              </a:rPr>
              <a:t>Fonte: SIA-SIH /SUS – Competência 2016 - Extração em 12/07/2017 - NIT/DAHU/SAS/MS.</a:t>
            </a:r>
            <a:endParaRPr lang="pt-BR" sz="1400" cap="all" dirty="0">
              <a:solidFill>
                <a:srgbClr val="002060"/>
              </a:solidFill>
              <a:latin typeface="Roboto Black" panose="02000000000000000000" pitchFamily="2" charset="0"/>
              <a:ea typeface="Roboto Black" panose="02000000000000000000" pitchFamily="2" charset="0"/>
              <a:cs typeface="Trasandina Ultr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582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7604" y="123478"/>
            <a:ext cx="7128792" cy="936104"/>
          </a:xfrm>
        </p:spPr>
        <p:txBody>
          <a:bodyPr>
            <a:normAutofit fontScale="90000"/>
          </a:bodyPr>
          <a:lstStyle/>
          <a:p>
            <a:r>
              <a:rPr lang="pt-BR" altLang="pt-BR" dirty="0">
                <a:solidFill>
                  <a:srgbClr val="002060"/>
                </a:solidFill>
              </a:rPr>
              <a:t>HISTÓRICO DA CONTRATUALIZAÇÃO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552" y="1059582"/>
            <a:ext cx="8136904" cy="3312368"/>
          </a:xfrm>
        </p:spPr>
        <p:txBody>
          <a:bodyPr>
            <a:normAutofit fontScale="25000" lnSpcReduction="20000"/>
          </a:bodyPr>
          <a:lstStyle/>
          <a:p>
            <a:pPr algn="just" defTabSz="901700">
              <a:tabLst>
                <a:tab pos="182563" algn="l"/>
              </a:tabLst>
              <a:defRPr/>
            </a:pPr>
            <a:r>
              <a:rPr lang="pt-BR" sz="7200" dirty="0">
                <a:cs typeface="Times New Roman" panose="02020603050405020304" pitchFamily="18" charset="0"/>
              </a:rPr>
              <a:t>-  2003</a:t>
            </a:r>
          </a:p>
          <a:p>
            <a:pPr marL="0" lvl="1" algn="just">
              <a:defRPr/>
            </a:pPr>
            <a:r>
              <a:rPr lang="pt-BR" sz="6400" b="1" dirty="0">
                <a:cs typeface="Times New Roman" panose="02020603050405020304" pitchFamily="18" charset="0"/>
              </a:rPr>
              <a:t>Amplo debate com vistas ao desenvolvimento de uma Política Nacional para os Hospitais de Ensino, Filantrópicos e Pequeno Porte. </a:t>
            </a:r>
          </a:p>
          <a:p>
            <a:pPr lvl="1" algn="just">
              <a:buFont typeface="Wingdings" pitchFamily="2" charset="2"/>
              <a:buChar char="Ø"/>
              <a:defRPr/>
            </a:pPr>
            <a:endParaRPr lang="pt-BR" sz="56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lvl="1" algn="just" defTabSz="901700">
              <a:tabLst>
                <a:tab pos="182563" algn="l"/>
              </a:tabLst>
              <a:defRPr/>
            </a:pPr>
            <a:r>
              <a:rPr lang="pt-BR" sz="7200" dirty="0">
                <a:solidFill>
                  <a:srgbClr val="326277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- 2004</a:t>
            </a:r>
          </a:p>
          <a:p>
            <a:pPr marL="0" lvl="1" algn="just">
              <a:defRPr/>
            </a:pPr>
            <a:r>
              <a:rPr lang="pt-BR" sz="6400" b="1" dirty="0">
                <a:cs typeface="Times New Roman" panose="02020603050405020304" pitchFamily="18" charset="0"/>
              </a:rPr>
              <a:t>Programa de Reestruturação dos Hospitais de Ensino (PT/GM nº 1.702 e nº 1.703/2004) - inicia-se o processo de contratualização -  estabelecimento de metas de desempenho a partir de um Plano Operativo Anual (POA);</a:t>
            </a:r>
          </a:p>
          <a:p>
            <a:pPr marL="0" lvl="1" algn="just">
              <a:defRPr/>
            </a:pPr>
            <a:r>
              <a:rPr lang="pt-BR" sz="6400" b="1" dirty="0">
                <a:cs typeface="Times New Roman" panose="02020603050405020304" pitchFamily="18" charset="0"/>
              </a:rPr>
              <a:t>Política Nacional dos Hospitais de Pequeno Porte (PT/GM nº 1.044/2004).</a:t>
            </a:r>
          </a:p>
          <a:p>
            <a:pPr marL="0" lvl="1" algn="just">
              <a:defRPr/>
            </a:pPr>
            <a:endParaRPr lang="pt-BR" sz="5600" b="1" dirty="0">
              <a:cs typeface="Times New Roman" panose="02020603050405020304" pitchFamily="18" charset="0"/>
            </a:endParaRPr>
          </a:p>
          <a:p>
            <a:pPr marL="0" lvl="1" algn="just" defTabSz="901700">
              <a:tabLst>
                <a:tab pos="182563" algn="l"/>
              </a:tabLst>
              <a:defRPr/>
            </a:pPr>
            <a:r>
              <a:rPr lang="pt-BR" sz="7200" dirty="0">
                <a:solidFill>
                  <a:srgbClr val="326277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- 2005</a:t>
            </a:r>
          </a:p>
          <a:p>
            <a:pPr marL="0" lvl="1" algn="just">
              <a:defRPr/>
            </a:pPr>
            <a:r>
              <a:rPr lang="pt-BR" sz="6400" b="1" dirty="0">
                <a:cs typeface="Times New Roman" panose="02020603050405020304" pitchFamily="18" charset="0"/>
              </a:rPr>
              <a:t>Programa de Reestruturação e Contratualização dos Hospitais Filantrópicos no SUS - PT/GM nº 1.721/2005 – Instrumento Contratual e o POA. </a:t>
            </a:r>
            <a:endParaRPr lang="pt-BR" sz="6400" b="1" dirty="0"/>
          </a:p>
          <a:p>
            <a:endParaRPr lang="pt-BR" sz="6400" b="1" dirty="0"/>
          </a:p>
        </p:txBody>
      </p:sp>
    </p:spTree>
    <p:extLst>
      <p:ext uri="{BB962C8B-B14F-4D97-AF65-F5344CB8AC3E}">
        <p14:creationId xmlns:p14="http://schemas.microsoft.com/office/powerpoint/2010/main" val="768082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0"/>
            <a:ext cx="8424936" cy="648072"/>
          </a:xfrm>
        </p:spPr>
        <p:txBody>
          <a:bodyPr>
            <a:noAutofit/>
          </a:bodyPr>
          <a:lstStyle/>
          <a:p>
            <a:pPr algn="ctr"/>
            <a:r>
              <a:rPr lang="pt-BR" b="0" dirty="0">
                <a:solidFill>
                  <a:srgbClr val="002060"/>
                </a:solidFill>
              </a:rPr>
              <a:t>HOSPITAIS QUE RECEBEM IAC </a:t>
            </a:r>
            <a:br>
              <a:rPr lang="pt-BR" b="0" dirty="0">
                <a:solidFill>
                  <a:srgbClr val="002060"/>
                </a:solidFill>
              </a:rPr>
            </a:br>
            <a:r>
              <a:rPr lang="pt-BR" b="0" dirty="0">
                <a:solidFill>
                  <a:srgbClr val="002060"/>
                </a:solidFill>
              </a:rPr>
              <a:t>(INCENTIVO À CONTRAUTALIZAÇÃO)</a:t>
            </a:r>
            <a:br>
              <a:rPr lang="pt-BR" b="0" dirty="0">
                <a:solidFill>
                  <a:srgbClr val="002060"/>
                </a:solidFill>
              </a:rPr>
            </a:br>
            <a:endParaRPr lang="pt-BR" b="0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699270"/>
              </p:ext>
            </p:extLst>
          </p:nvPr>
        </p:nvGraphicFramePr>
        <p:xfrm>
          <a:off x="395536" y="1059582"/>
          <a:ext cx="7992888" cy="29319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1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2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2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00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428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REGIÃO DE SAÚDE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Nº de hospitais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% de hospitais por Região 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Valor IAC - ano 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% do valor por região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CENTRO-OESTE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R$          122.671.099,42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95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NORDESTE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R$          343.896.301,42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95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NORTE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R$            44.777.219,92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95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SUDESTE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R$       1.256.541.261,84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95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SUL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R$          591.629.591,47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95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Total Geral</a:t>
                      </a:r>
                    </a:p>
                  </a:txBody>
                  <a:tcPr marL="9525" marR="9525" marT="9525" marB="0" anchor="ctr">
                    <a:solidFill>
                      <a:srgbClr val="80C8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R$       2.359.515.474,07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Espaço Reservado para Texto 2"/>
          <p:cNvSpPr txBox="1">
            <a:spLocks/>
          </p:cNvSpPr>
          <p:nvPr/>
        </p:nvSpPr>
        <p:spPr>
          <a:xfrm>
            <a:off x="539552" y="4227934"/>
            <a:ext cx="5544616" cy="3600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baseline="0">
                <a:solidFill>
                  <a:srgbClr val="326277"/>
                </a:solidFill>
                <a:latin typeface="Roboto" panose="02000000000000000000" pitchFamily="2" charset="0"/>
                <a:ea typeface="Roboto" panose="02000000000000000000" pitchFamily="2" charset="0"/>
                <a:cs typeface="Trasandina Book" pitchFamily="50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sz="1400" cap="all" dirty="0">
                <a:solidFill>
                  <a:srgbClr val="002060"/>
                </a:solidFill>
                <a:latin typeface="Roboto Black" panose="02000000000000000000" pitchFamily="2" charset="0"/>
                <a:ea typeface="Roboto Black" panose="02000000000000000000" pitchFamily="2" charset="0"/>
                <a:cs typeface="Trasandina Ultra" pitchFamily="50" charset="0"/>
              </a:rPr>
              <a:t>Fonte: CGHOSP/DAHU/SAS/MS.</a:t>
            </a:r>
            <a:endParaRPr lang="pt-BR" sz="1400" cap="all" dirty="0">
              <a:solidFill>
                <a:srgbClr val="002060"/>
              </a:solidFill>
              <a:latin typeface="Roboto Black" panose="02000000000000000000" pitchFamily="2" charset="0"/>
              <a:ea typeface="Roboto Black" panose="02000000000000000000" pitchFamily="2" charset="0"/>
              <a:cs typeface="Trasandina Ultr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61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11511"/>
            <a:ext cx="7704856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pt-BR" altLang="pt-BR" b="0" dirty="0">
                <a:solidFill>
                  <a:srgbClr val="002060"/>
                </a:solidFill>
              </a:rPr>
              <a:t>POLÍTICA NACIONAL DE ATENÇÃO HOSPITALAR - PNHOSP</a:t>
            </a:r>
            <a:br>
              <a:rPr lang="pt-BR" altLang="pt-BR" b="0" dirty="0">
                <a:solidFill>
                  <a:srgbClr val="002060"/>
                </a:solidFill>
              </a:rPr>
            </a:br>
            <a:endParaRPr lang="pt-BR" b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11560" y="1419622"/>
            <a:ext cx="7920880" cy="1656184"/>
          </a:xfrm>
        </p:spPr>
        <p:txBody>
          <a:bodyPr>
            <a:noAutofit/>
          </a:bodyPr>
          <a:lstStyle/>
          <a:p>
            <a:pPr marL="0" lvl="1" algn="just">
              <a:lnSpc>
                <a:spcPct val="80000"/>
              </a:lnSpc>
              <a:defRPr/>
            </a:pPr>
            <a:r>
              <a:rPr lang="pt-BR" altLang="pt-BR" sz="2400" b="1" i="1" dirty="0">
                <a:cs typeface="Times New Roman" panose="02020603050405020304" pitchFamily="18" charset="0"/>
              </a:rPr>
              <a:t>“Atenção Hospitalar organizada a partir das necessidades da população, com acesso oportuno,  qualidade e segurança, pautada por mecanismos de gestão que garantam  responsabilização mútua, eficiência, integração em rede e financiamento sustentável.”</a:t>
            </a:r>
            <a:endParaRPr lang="pt-BR" sz="2400" b="1" i="1" dirty="0">
              <a:cs typeface="Times New Roman" panose="02020603050405020304" pitchFamily="18" charset="0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1043608" y="3507854"/>
            <a:ext cx="6696744" cy="6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baseline="0">
                <a:solidFill>
                  <a:srgbClr val="326277"/>
                </a:solidFill>
                <a:latin typeface="Roboto" panose="02000000000000000000" pitchFamily="2" charset="0"/>
                <a:ea typeface="Roboto" panose="02000000000000000000" pitchFamily="2" charset="0"/>
                <a:cs typeface="Trasandina Book" pitchFamily="50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just">
              <a:lnSpc>
                <a:spcPct val="80000"/>
              </a:lnSpc>
              <a:defRPr/>
            </a:pPr>
            <a:r>
              <a:rPr lang="pt-BR" altLang="pt-BR" sz="1600" b="1" dirty="0">
                <a:cs typeface="Times New Roman" panose="02020603050405020304" pitchFamily="18" charset="0"/>
              </a:rPr>
              <a:t>Base legal: Portaria nº 3.390/GM/MS, de 30 de dezembro de 2013: institui a Política Nacional de Atenção Hospitalar – PNHOSP.</a:t>
            </a:r>
          </a:p>
        </p:txBody>
      </p:sp>
    </p:spTree>
    <p:extLst>
      <p:ext uri="{BB962C8B-B14F-4D97-AF65-F5344CB8AC3E}">
        <p14:creationId xmlns:p14="http://schemas.microsoft.com/office/powerpoint/2010/main" val="145620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1720" y="339502"/>
            <a:ext cx="5040560" cy="504055"/>
          </a:xfrm>
        </p:spPr>
        <p:txBody>
          <a:bodyPr>
            <a:normAutofit fontScale="90000"/>
          </a:bodyPr>
          <a:lstStyle/>
          <a:p>
            <a:pPr algn="ctr"/>
            <a:r>
              <a:rPr lang="pt-BR" b="0" dirty="0">
                <a:solidFill>
                  <a:schemeClr val="tx2">
                    <a:lumMod val="75000"/>
                  </a:schemeClr>
                </a:solidFill>
              </a:rPr>
              <a:t>DIRETRIZES DA </a:t>
            </a:r>
            <a:r>
              <a:rPr lang="pt-BR" altLang="pt-BR" b="0" dirty="0">
                <a:solidFill>
                  <a:srgbClr val="002060"/>
                </a:solidFill>
              </a:rPr>
              <a:t>PNHOSP</a:t>
            </a:r>
            <a:br>
              <a:rPr lang="pt-BR" b="0" dirty="0">
                <a:solidFill>
                  <a:schemeClr val="tx2">
                    <a:lumMod val="75000"/>
                  </a:schemeClr>
                </a:solidFill>
              </a:rPr>
            </a:br>
            <a:endParaRPr lang="pt-BR" b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552" y="1059582"/>
            <a:ext cx="7776864" cy="3312368"/>
          </a:xfrm>
        </p:spPr>
        <p:txBody>
          <a:bodyPr>
            <a:normAutofit fontScale="32500" lnSpcReduction="20000"/>
          </a:bodyPr>
          <a:lstStyle/>
          <a:p>
            <a:pPr marL="0" lvl="1" algn="just">
              <a:defRPr/>
            </a:pPr>
            <a:r>
              <a:rPr lang="pt-BR" altLang="pt-BR" sz="5500" b="1" dirty="0">
                <a:cs typeface="Times New Roman" panose="02020603050405020304" pitchFamily="18" charset="0"/>
              </a:rPr>
              <a:t>I - garantia de universalidade de acesso, equidade e integralidade;</a:t>
            </a:r>
          </a:p>
          <a:p>
            <a:pPr marL="0" lvl="1" algn="just">
              <a:defRPr/>
            </a:pPr>
            <a:r>
              <a:rPr lang="pt-BR" altLang="pt-BR" sz="5500" b="1" dirty="0">
                <a:cs typeface="Times New Roman" panose="02020603050405020304" pitchFamily="18" charset="0"/>
              </a:rPr>
              <a:t>II - regionalização da atenção hospitalar;</a:t>
            </a:r>
          </a:p>
          <a:p>
            <a:pPr marL="0" lvl="1" algn="just">
              <a:defRPr/>
            </a:pPr>
            <a:r>
              <a:rPr lang="pt-BR" altLang="pt-BR" sz="5500" b="1" dirty="0">
                <a:cs typeface="Times New Roman" panose="02020603050405020304" pitchFamily="18" charset="0"/>
              </a:rPr>
              <a:t>III - continuidade do cuidado;</a:t>
            </a:r>
          </a:p>
          <a:p>
            <a:pPr marL="0" lvl="1" algn="just">
              <a:defRPr/>
            </a:pPr>
            <a:r>
              <a:rPr lang="pt-BR" altLang="pt-BR" sz="5500" b="1" dirty="0">
                <a:cs typeface="Times New Roman" panose="02020603050405020304" pitchFamily="18" charset="0"/>
              </a:rPr>
              <a:t>IV - acesso regulado;</a:t>
            </a:r>
          </a:p>
          <a:p>
            <a:pPr marL="0" lvl="1" algn="just">
              <a:defRPr/>
            </a:pPr>
            <a:r>
              <a:rPr lang="pt-BR" altLang="pt-BR" sz="5500" b="1" dirty="0">
                <a:cs typeface="Times New Roman" panose="02020603050405020304" pitchFamily="18" charset="0"/>
              </a:rPr>
              <a:t>V - atenção humanizada;</a:t>
            </a:r>
          </a:p>
          <a:p>
            <a:pPr marL="0" lvl="1" algn="just">
              <a:defRPr/>
            </a:pPr>
            <a:r>
              <a:rPr lang="pt-BR" altLang="pt-BR" sz="5500" b="1" dirty="0">
                <a:cs typeface="Times New Roman" panose="02020603050405020304" pitchFamily="18" charset="0"/>
              </a:rPr>
              <a:t>VI - garantia da qualidade da atenção hospitalar e segurança do paciente;</a:t>
            </a:r>
          </a:p>
          <a:p>
            <a:pPr marL="0" lvl="1" algn="just">
              <a:defRPr/>
            </a:pPr>
            <a:r>
              <a:rPr lang="pt-BR" altLang="pt-BR" sz="5500" b="1" dirty="0">
                <a:cs typeface="Times New Roman" panose="02020603050405020304" pitchFamily="18" charset="0"/>
              </a:rPr>
              <a:t>VII - financiamento tripartite pactuado entre as três esferas de gestão;</a:t>
            </a:r>
          </a:p>
          <a:p>
            <a:pPr marL="0" lvl="1" algn="just">
              <a:defRPr/>
            </a:pPr>
            <a:r>
              <a:rPr lang="pt-BR" altLang="pt-BR" sz="5500" b="1" dirty="0">
                <a:cs typeface="Times New Roman" panose="02020603050405020304" pitchFamily="18" charset="0"/>
              </a:rPr>
              <a:t>IX - transparência e eficiência na aplicação de recursos;</a:t>
            </a:r>
          </a:p>
          <a:p>
            <a:pPr marL="0" lvl="1" algn="just">
              <a:defRPr/>
            </a:pPr>
            <a:r>
              <a:rPr lang="pt-BR" altLang="pt-BR" sz="5500" b="1" dirty="0">
                <a:cs typeface="Times New Roman" panose="02020603050405020304" pitchFamily="18" charset="0"/>
              </a:rPr>
              <a:t>X - participação e controle social no processo de planejamento e avaliação; </a:t>
            </a:r>
          </a:p>
          <a:p>
            <a:pPr marL="0" lvl="1" algn="just">
              <a:defRPr/>
            </a:pPr>
            <a:r>
              <a:rPr lang="pt-BR" altLang="pt-BR" sz="5500" b="1" dirty="0">
                <a:cs typeface="Times New Roman" panose="02020603050405020304" pitchFamily="18" charset="0"/>
              </a:rPr>
              <a:t>XI - monitoramento e avaliação;</a:t>
            </a:r>
          </a:p>
          <a:p>
            <a:pPr marL="0" lvl="1" algn="just">
              <a:defRPr/>
            </a:pPr>
            <a:r>
              <a:rPr lang="pt-BR" altLang="pt-BR" sz="5500" b="1" dirty="0">
                <a:cs typeface="Times New Roman" panose="02020603050405020304" pitchFamily="18" charset="0"/>
              </a:rPr>
              <a:t>XII – entre outros.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1912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1720" y="339502"/>
            <a:ext cx="504056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pt-BR" b="0" dirty="0">
                <a:solidFill>
                  <a:schemeClr val="tx2">
                    <a:lumMod val="75000"/>
                  </a:schemeClr>
                </a:solidFill>
              </a:rPr>
              <a:t>EIXOS ESTRUTURANTES  DA PNHOSP</a:t>
            </a:r>
            <a:br>
              <a:rPr lang="pt-BR" b="0" dirty="0">
                <a:solidFill>
                  <a:schemeClr val="tx2">
                    <a:lumMod val="75000"/>
                  </a:schemeClr>
                </a:solidFill>
              </a:rPr>
            </a:br>
            <a:endParaRPr lang="pt-BR" b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11560" y="1275606"/>
            <a:ext cx="7992888" cy="3096344"/>
          </a:xfrm>
        </p:spPr>
        <p:txBody>
          <a:bodyPr>
            <a:normAutofit fontScale="92500" lnSpcReduction="20000"/>
          </a:bodyPr>
          <a:lstStyle/>
          <a:p>
            <a:pPr marL="342900" lvl="1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t-BR" sz="2400" b="1" dirty="0"/>
              <a:t>Assistência Hospitalar;</a:t>
            </a:r>
          </a:p>
          <a:p>
            <a:pPr marL="342900" lvl="1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t-BR" sz="2400" b="1" dirty="0"/>
              <a:t>Gestão Hospitalar;</a:t>
            </a:r>
          </a:p>
          <a:p>
            <a:pPr marL="342900" lvl="1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t-BR" sz="2400" b="1" dirty="0"/>
              <a:t>Formação, Desenvolvimento e Gestão da Força de Trabalho;</a:t>
            </a:r>
          </a:p>
          <a:p>
            <a:pPr marL="342900" lvl="1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t-BR" sz="2400" b="1" dirty="0"/>
              <a:t>Financiamento;</a:t>
            </a:r>
          </a:p>
          <a:p>
            <a:pPr marL="342900" lvl="1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t-BR" sz="2400" b="1" dirty="0"/>
              <a:t>Contratualização; e</a:t>
            </a:r>
          </a:p>
          <a:p>
            <a:pPr marL="342900" lvl="1" indent="-342900" algn="just">
              <a:lnSpc>
                <a:spcPct val="150000"/>
              </a:lnSpc>
              <a:buFont typeface="+mj-lt"/>
              <a:buAutoNum type="arabicPeriod"/>
              <a:defRPr/>
            </a:pPr>
            <a:r>
              <a:rPr lang="pt-BR" sz="2400" b="1" dirty="0"/>
              <a:t>Responsabilidades das Esferas de Gestão.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8803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1234</Words>
  <Application>Microsoft Office PowerPoint</Application>
  <PresentationFormat>Apresentação na tela (16:9)</PresentationFormat>
  <Paragraphs>221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18</vt:i4>
      </vt:variant>
    </vt:vector>
  </HeadingPairs>
  <TitlesOfParts>
    <vt:vector size="28" baseType="lpstr">
      <vt:lpstr>Arial</vt:lpstr>
      <vt:lpstr>Calibri</vt:lpstr>
      <vt:lpstr>Roboto</vt:lpstr>
      <vt:lpstr>Roboto Black</vt:lpstr>
      <vt:lpstr>Times New Roman</vt:lpstr>
      <vt:lpstr>Trasandina Book</vt:lpstr>
      <vt:lpstr>Trasandina Ultra</vt:lpstr>
      <vt:lpstr>Wingdings</vt:lpstr>
      <vt:lpstr>Tema do Office</vt:lpstr>
      <vt:lpstr>Personalizar design</vt:lpstr>
      <vt:lpstr>Apresentação do PowerPoint</vt:lpstr>
      <vt:lpstr>CONTRATUALIZAÇÃO: política nacional de atenção hospitalar (PNHOSP) </vt:lpstr>
      <vt:lpstr>Nº de Estabelecimentos HOSPITALARES com Leitos SUS no  Brasil/MARÇO/2017, por Natureza Jurídica e Especialidade</vt:lpstr>
      <vt:lpstr>Nº Procedimentos ASSISTENCIAIS SIH -sIA/SUS – 2016  por Natureza Jurídica  </vt:lpstr>
      <vt:lpstr>HISTÓRICO DA CONTRATUALIZAÇÃO</vt:lpstr>
      <vt:lpstr>HOSPITAIS QUE RECEBEM IAC  (INCENTIVO À CONTRAUTALIZAÇÃO) </vt:lpstr>
      <vt:lpstr>POLÍTICA NACIONAL DE ATENÇÃO HOSPITALAR - PNHOSP </vt:lpstr>
      <vt:lpstr>DIRETRIZES DA PNHOSP </vt:lpstr>
      <vt:lpstr>EIXOS ESTRUTURANTES  DA PNHOSP </vt:lpstr>
      <vt:lpstr>EIXO DA CONTRATUALIZAÇÃO </vt:lpstr>
      <vt:lpstr>Recursos financeiros atrelados à CONTRATUALIZAÇÃO (TRIPARTITE) </vt:lpstr>
      <vt:lpstr>MODALIDADE DE FINANCIAMENTO dos hospitais do sus (públicos e Privados) </vt:lpstr>
      <vt:lpstr>Processo de Contratualização dos hospitais</vt:lpstr>
      <vt:lpstr>Pontos positivos da Contratualização dos hospitais  </vt:lpstr>
      <vt:lpstr>FRAGILIDADES DA CONTRATUALIZAÇÃO</vt:lpstr>
      <vt:lpstr>DESAFIOS DO PROCESSO DE CONTRATUALIZAÇÃO </vt:lpstr>
      <vt:lpstr>Quadro Resumo da contratualização</vt:lpstr>
      <vt:lpstr>Agradecemos!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Marianna</dc:creator>
  <cp:lastModifiedBy>valeria alpino</cp:lastModifiedBy>
  <cp:revision>14</cp:revision>
  <dcterms:created xsi:type="dcterms:W3CDTF">2017-07-04T15:24:42Z</dcterms:created>
  <dcterms:modified xsi:type="dcterms:W3CDTF">2017-07-15T23:11:22Z</dcterms:modified>
</cp:coreProperties>
</file>