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9" r:id="rId4"/>
    <p:sldId id="281" r:id="rId5"/>
    <p:sldId id="288" r:id="rId6"/>
    <p:sldId id="283" r:id="rId7"/>
    <p:sldId id="284" r:id="rId8"/>
    <p:sldId id="257" r:id="rId9"/>
    <p:sldId id="290" r:id="rId10"/>
    <p:sldId id="271" r:id="rId11"/>
    <p:sldId id="291" r:id="rId12"/>
    <p:sldId id="260" r:id="rId13"/>
    <p:sldId id="261" r:id="rId14"/>
    <p:sldId id="264" r:id="rId15"/>
    <p:sldId id="267" r:id="rId16"/>
    <p:sldId id="268" r:id="rId17"/>
    <p:sldId id="269" r:id="rId18"/>
    <p:sldId id="270" r:id="rId19"/>
    <p:sldId id="265" r:id="rId20"/>
    <p:sldId id="272" r:id="rId21"/>
    <p:sldId id="276" r:id="rId22"/>
    <p:sldId id="277" r:id="rId23"/>
    <p:sldId id="273" r:id="rId24"/>
    <p:sldId id="279" r:id="rId25"/>
    <p:sldId id="275" r:id="rId26"/>
    <p:sldId id="274" r:id="rId27"/>
    <p:sldId id="27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FE703-DBF0-4E39-9F0F-9621A5B8E7E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BCCAC3-FF26-4979-B593-CB3D29807CCD}">
      <dgm:prSet phldrT="[Texto]"/>
      <dgm:spPr/>
      <dgm:t>
        <a:bodyPr/>
        <a:lstStyle/>
        <a:p>
          <a:r>
            <a:rPr lang="pt-BR" dirty="0"/>
            <a:t>Levantamento bibliográfico</a:t>
          </a:r>
        </a:p>
      </dgm:t>
    </dgm:pt>
    <dgm:pt modelId="{53E2C546-BDC0-4F24-B71E-62348D0038D9}" type="parTrans" cxnId="{8987B1FD-4A70-4DB2-97D8-E36E683E3710}">
      <dgm:prSet/>
      <dgm:spPr/>
      <dgm:t>
        <a:bodyPr/>
        <a:lstStyle/>
        <a:p>
          <a:endParaRPr lang="pt-BR"/>
        </a:p>
      </dgm:t>
    </dgm:pt>
    <dgm:pt modelId="{A5562A64-760F-4845-869B-00E79149EFED}" type="sibTrans" cxnId="{8987B1FD-4A70-4DB2-97D8-E36E683E3710}">
      <dgm:prSet/>
      <dgm:spPr/>
      <dgm:t>
        <a:bodyPr/>
        <a:lstStyle/>
        <a:p>
          <a:endParaRPr lang="pt-BR"/>
        </a:p>
      </dgm:t>
    </dgm:pt>
    <dgm:pt modelId="{EC4602B9-D78C-4D7A-88D2-1093816FBCED}">
      <dgm:prSet phldrT="[Texto]"/>
      <dgm:spPr/>
      <dgm:t>
        <a:bodyPr/>
        <a:lstStyle/>
        <a:p>
          <a:r>
            <a:rPr lang="pt-BR" dirty="0"/>
            <a:t>Experiência internacional e nacional</a:t>
          </a:r>
        </a:p>
      </dgm:t>
    </dgm:pt>
    <dgm:pt modelId="{3F26B91D-970B-4932-9111-516249B4DCAA}" type="parTrans" cxnId="{2143569F-E941-4621-9E84-D7B0DCA2F46F}">
      <dgm:prSet/>
      <dgm:spPr/>
      <dgm:t>
        <a:bodyPr/>
        <a:lstStyle/>
        <a:p>
          <a:endParaRPr lang="pt-BR"/>
        </a:p>
      </dgm:t>
    </dgm:pt>
    <dgm:pt modelId="{696287ED-0014-4CBB-B396-C2EB2C1FE3A4}" type="sibTrans" cxnId="{2143569F-E941-4621-9E84-D7B0DCA2F46F}">
      <dgm:prSet/>
      <dgm:spPr/>
      <dgm:t>
        <a:bodyPr/>
        <a:lstStyle/>
        <a:p>
          <a:endParaRPr lang="pt-BR"/>
        </a:p>
      </dgm:t>
    </dgm:pt>
    <dgm:pt modelId="{C21A1424-6282-4523-B2A7-F3DEF2B9E4FB}">
      <dgm:prSet phldrT="[Texto]"/>
      <dgm:spPr/>
      <dgm:t>
        <a:bodyPr/>
        <a:lstStyle/>
        <a:p>
          <a:r>
            <a:rPr lang="pt-BR" dirty="0"/>
            <a:t>Conteúdo sobre gestão de resultados</a:t>
          </a:r>
        </a:p>
      </dgm:t>
    </dgm:pt>
    <dgm:pt modelId="{CC823EF5-504B-4F8D-BE75-1CA35CBAA02A}" type="parTrans" cxnId="{1F9964A1-35BB-495C-B4DD-CA2BE10BA95F}">
      <dgm:prSet/>
      <dgm:spPr/>
      <dgm:t>
        <a:bodyPr/>
        <a:lstStyle/>
        <a:p>
          <a:endParaRPr lang="pt-BR"/>
        </a:p>
      </dgm:t>
    </dgm:pt>
    <dgm:pt modelId="{F728114B-5CDC-4938-BA42-533F0FF36EC1}" type="sibTrans" cxnId="{1F9964A1-35BB-495C-B4DD-CA2BE10BA95F}">
      <dgm:prSet/>
      <dgm:spPr/>
      <dgm:t>
        <a:bodyPr/>
        <a:lstStyle/>
        <a:p>
          <a:endParaRPr lang="pt-BR"/>
        </a:p>
      </dgm:t>
    </dgm:pt>
    <dgm:pt modelId="{A0B143C1-AE8A-4F57-B676-DA2B169391A6}">
      <dgm:prSet phldrT="[Texto]"/>
      <dgm:spPr/>
      <dgm:t>
        <a:bodyPr/>
        <a:lstStyle/>
        <a:p>
          <a:r>
            <a:rPr lang="pt-BR" dirty="0"/>
            <a:t>Pesquisa e levantamento</a:t>
          </a:r>
        </a:p>
      </dgm:t>
    </dgm:pt>
    <dgm:pt modelId="{4A930DBD-D209-42B5-B281-C4AE34EA6E5D}" type="parTrans" cxnId="{D556D6E2-7A3C-4377-A738-08B1C462EDC3}">
      <dgm:prSet/>
      <dgm:spPr/>
      <dgm:t>
        <a:bodyPr/>
        <a:lstStyle/>
        <a:p>
          <a:endParaRPr lang="pt-BR"/>
        </a:p>
      </dgm:t>
    </dgm:pt>
    <dgm:pt modelId="{261789B5-0366-4A13-814A-0146C5E85D62}" type="sibTrans" cxnId="{D556D6E2-7A3C-4377-A738-08B1C462EDC3}">
      <dgm:prSet/>
      <dgm:spPr/>
      <dgm:t>
        <a:bodyPr/>
        <a:lstStyle/>
        <a:p>
          <a:endParaRPr lang="pt-BR"/>
        </a:p>
      </dgm:t>
    </dgm:pt>
    <dgm:pt modelId="{D2274077-8713-4522-871E-19E63C672D89}">
      <dgm:prSet phldrT="[Texto]"/>
      <dgm:spPr/>
      <dgm:t>
        <a:bodyPr/>
        <a:lstStyle/>
        <a:p>
          <a:r>
            <a:rPr lang="pt-BR" dirty="0"/>
            <a:t>Pesquisa de opinião com especialistas no tema (com gravação para uso instrucional)</a:t>
          </a:r>
        </a:p>
      </dgm:t>
    </dgm:pt>
    <dgm:pt modelId="{AB6B2B7A-CC98-4ED9-93D9-C0D7B38B0850}" type="parTrans" cxnId="{358E51BF-D643-48A1-85B8-FB4D6C7A59EB}">
      <dgm:prSet/>
      <dgm:spPr/>
      <dgm:t>
        <a:bodyPr/>
        <a:lstStyle/>
        <a:p>
          <a:endParaRPr lang="pt-BR"/>
        </a:p>
      </dgm:t>
    </dgm:pt>
    <dgm:pt modelId="{CEC2B10B-16C2-4C2F-8DAB-C3A5F3334226}" type="sibTrans" cxnId="{358E51BF-D643-48A1-85B8-FB4D6C7A59EB}">
      <dgm:prSet/>
      <dgm:spPr/>
      <dgm:t>
        <a:bodyPr/>
        <a:lstStyle/>
        <a:p>
          <a:endParaRPr lang="pt-BR"/>
        </a:p>
      </dgm:t>
    </dgm:pt>
    <dgm:pt modelId="{08653659-DB5A-44A8-94F0-316A91A02244}">
      <dgm:prSet phldrT="[Texto]"/>
      <dgm:spPr/>
      <dgm:t>
        <a:bodyPr/>
        <a:lstStyle/>
        <a:p>
          <a:r>
            <a:rPr lang="pt-BR" dirty="0"/>
            <a:t>Diagnóstico da situação dos estados e municípios (questionário)</a:t>
          </a:r>
        </a:p>
      </dgm:t>
    </dgm:pt>
    <dgm:pt modelId="{4396DD1D-5196-486C-A553-7EB5D09A4D31}" type="parTrans" cxnId="{F7B87B31-9A80-49CA-802E-27AFA53BDE49}">
      <dgm:prSet/>
      <dgm:spPr/>
      <dgm:t>
        <a:bodyPr/>
        <a:lstStyle/>
        <a:p>
          <a:endParaRPr lang="pt-BR"/>
        </a:p>
      </dgm:t>
    </dgm:pt>
    <dgm:pt modelId="{D766FAFE-53B4-4D87-8E3A-2DAA31E70185}" type="sibTrans" cxnId="{F7B87B31-9A80-49CA-802E-27AFA53BDE49}">
      <dgm:prSet/>
      <dgm:spPr/>
      <dgm:t>
        <a:bodyPr/>
        <a:lstStyle/>
        <a:p>
          <a:endParaRPr lang="pt-BR"/>
        </a:p>
      </dgm:t>
    </dgm:pt>
    <dgm:pt modelId="{84BB6025-12EE-406F-AFA2-34E964F3AC5D}">
      <dgm:prSet phldrT="[Texto]"/>
      <dgm:spPr/>
      <dgm:t>
        <a:bodyPr/>
        <a:lstStyle/>
        <a:p>
          <a:r>
            <a:rPr lang="pt-BR" dirty="0"/>
            <a:t>Oficinas e eventos de debates</a:t>
          </a:r>
        </a:p>
      </dgm:t>
    </dgm:pt>
    <dgm:pt modelId="{6A2D3521-0654-43B8-AEFD-B6A04ED86C4F}" type="parTrans" cxnId="{E34ECA6F-82EE-4E01-9A48-5395B34222BD}">
      <dgm:prSet/>
      <dgm:spPr/>
      <dgm:t>
        <a:bodyPr/>
        <a:lstStyle/>
        <a:p>
          <a:endParaRPr lang="pt-BR"/>
        </a:p>
      </dgm:t>
    </dgm:pt>
    <dgm:pt modelId="{F249E793-DC44-41AB-8050-5127CB174EF1}" type="sibTrans" cxnId="{E34ECA6F-82EE-4E01-9A48-5395B34222BD}">
      <dgm:prSet/>
      <dgm:spPr/>
      <dgm:t>
        <a:bodyPr/>
        <a:lstStyle/>
        <a:p>
          <a:endParaRPr lang="pt-BR"/>
        </a:p>
      </dgm:t>
    </dgm:pt>
    <dgm:pt modelId="{3E49D5F1-42FA-49D4-BBAA-2A00750BD8AA}">
      <dgm:prSet phldrT="[Texto]"/>
      <dgm:spPr/>
      <dgm:t>
        <a:bodyPr/>
        <a:lstStyle/>
        <a:p>
          <a:r>
            <a:rPr lang="pt-BR" dirty="0"/>
            <a:t>Reuniões periódicas de debates com MS, MPOG e convidados</a:t>
          </a:r>
        </a:p>
      </dgm:t>
    </dgm:pt>
    <dgm:pt modelId="{4EE587DC-61F3-4626-A657-0C9F9012CE56}" type="parTrans" cxnId="{CCBF1B96-90C3-4792-8984-567205A93DEB}">
      <dgm:prSet/>
      <dgm:spPr/>
      <dgm:t>
        <a:bodyPr/>
        <a:lstStyle/>
        <a:p>
          <a:endParaRPr lang="pt-BR"/>
        </a:p>
      </dgm:t>
    </dgm:pt>
    <dgm:pt modelId="{387BB519-4D90-4D90-91ED-12F376F20D6F}" type="sibTrans" cxnId="{CCBF1B96-90C3-4792-8984-567205A93DEB}">
      <dgm:prSet/>
      <dgm:spPr/>
      <dgm:t>
        <a:bodyPr/>
        <a:lstStyle/>
        <a:p>
          <a:endParaRPr lang="pt-BR"/>
        </a:p>
      </dgm:t>
    </dgm:pt>
    <dgm:pt modelId="{79321FC5-988E-4A38-AC1C-72A8CE8F19DA}">
      <dgm:prSet phldrT="[Texto]"/>
      <dgm:spPr/>
      <dgm:t>
        <a:bodyPr/>
        <a:lstStyle/>
        <a:p>
          <a:r>
            <a:rPr lang="pt-BR" dirty="0"/>
            <a:t>5 Oficinas realizadas nas regiões do país para debate do projeto</a:t>
          </a:r>
        </a:p>
      </dgm:t>
    </dgm:pt>
    <dgm:pt modelId="{EF5F8596-785D-431A-ABE6-BA3EBC8D9043}" type="parTrans" cxnId="{83947267-D4AF-4240-A6A3-44602B3081C0}">
      <dgm:prSet/>
      <dgm:spPr/>
      <dgm:t>
        <a:bodyPr/>
        <a:lstStyle/>
        <a:p>
          <a:endParaRPr lang="pt-BR"/>
        </a:p>
      </dgm:t>
    </dgm:pt>
    <dgm:pt modelId="{FB308611-4389-4D44-A20B-C8945B1AE8DE}" type="sibTrans" cxnId="{83947267-D4AF-4240-A6A3-44602B3081C0}">
      <dgm:prSet/>
      <dgm:spPr/>
      <dgm:t>
        <a:bodyPr/>
        <a:lstStyle/>
        <a:p>
          <a:endParaRPr lang="pt-BR"/>
        </a:p>
      </dgm:t>
    </dgm:pt>
    <dgm:pt modelId="{07CD82C6-6CE8-45D6-91C4-CA4BEF939392}">
      <dgm:prSet phldrT="[Texto]"/>
      <dgm:spPr/>
      <dgm:t>
        <a:bodyPr/>
        <a:lstStyle/>
        <a:p>
          <a:r>
            <a:rPr lang="pt-BR" dirty="0"/>
            <a:t>Experiências exitosas</a:t>
          </a:r>
        </a:p>
      </dgm:t>
    </dgm:pt>
    <dgm:pt modelId="{57A66DF4-BFD4-4DF8-8FB9-398D2F6866F8}" type="parTrans" cxnId="{94350662-376F-47FB-B5B0-C1455FBE0403}">
      <dgm:prSet/>
      <dgm:spPr/>
      <dgm:t>
        <a:bodyPr/>
        <a:lstStyle/>
        <a:p>
          <a:endParaRPr lang="pt-BR"/>
        </a:p>
      </dgm:t>
    </dgm:pt>
    <dgm:pt modelId="{3EDF347D-0E3B-427D-B285-1E9008D02E24}" type="sibTrans" cxnId="{94350662-376F-47FB-B5B0-C1455FBE0403}">
      <dgm:prSet/>
      <dgm:spPr/>
      <dgm:t>
        <a:bodyPr/>
        <a:lstStyle/>
        <a:p>
          <a:endParaRPr lang="pt-BR"/>
        </a:p>
      </dgm:t>
    </dgm:pt>
    <dgm:pt modelId="{9CCC3A27-5EF0-4A6A-AB1D-89F02CCD42F0}">
      <dgm:prSet phldrT="[Texto]"/>
      <dgm:spPr/>
      <dgm:t>
        <a:bodyPr/>
        <a:lstStyle/>
        <a:p>
          <a:r>
            <a:rPr lang="pt-BR" dirty="0"/>
            <a:t>Eventos de debates com autoridades e especialistas convidados</a:t>
          </a:r>
        </a:p>
      </dgm:t>
    </dgm:pt>
    <dgm:pt modelId="{DDDBBFAB-FA3E-4CFC-A55B-E16F98B7D65B}" type="parTrans" cxnId="{EE05FFB9-835E-4A1C-A745-A28C6A8FC7CC}">
      <dgm:prSet/>
      <dgm:spPr/>
      <dgm:t>
        <a:bodyPr/>
        <a:lstStyle/>
        <a:p>
          <a:endParaRPr lang="pt-BR"/>
        </a:p>
      </dgm:t>
    </dgm:pt>
    <dgm:pt modelId="{BE73D7C1-C556-48F9-90DB-861AAB974D78}" type="sibTrans" cxnId="{EE05FFB9-835E-4A1C-A745-A28C6A8FC7CC}">
      <dgm:prSet/>
      <dgm:spPr/>
      <dgm:t>
        <a:bodyPr/>
        <a:lstStyle/>
        <a:p>
          <a:endParaRPr lang="pt-BR"/>
        </a:p>
      </dgm:t>
    </dgm:pt>
    <dgm:pt modelId="{E2AF4D67-EA2C-4841-84A6-3D7BF3046FE6}" type="pres">
      <dgm:prSet presAssocID="{E03FE703-DBF0-4E39-9F0F-9621A5B8E7E2}" presName="linearFlow" presStyleCnt="0">
        <dgm:presLayoutVars>
          <dgm:dir/>
          <dgm:animLvl val="lvl"/>
          <dgm:resizeHandles/>
        </dgm:presLayoutVars>
      </dgm:prSet>
      <dgm:spPr/>
    </dgm:pt>
    <dgm:pt modelId="{D603DFF9-827F-4842-AB4B-8CD666DD5CC6}" type="pres">
      <dgm:prSet presAssocID="{F4BCCAC3-FF26-4979-B593-CB3D29807CCD}" presName="compositeNode" presStyleCnt="0">
        <dgm:presLayoutVars>
          <dgm:bulletEnabled val="1"/>
        </dgm:presLayoutVars>
      </dgm:prSet>
      <dgm:spPr/>
    </dgm:pt>
    <dgm:pt modelId="{D62D5F42-3A68-43DB-A4EE-77B66B9FFDDE}" type="pres">
      <dgm:prSet presAssocID="{F4BCCAC3-FF26-4979-B593-CB3D29807CCD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6561E3F-084F-4E05-B23F-8F0B0B4E3563}" type="pres">
      <dgm:prSet presAssocID="{F4BCCAC3-FF26-4979-B593-CB3D29807CCD}" presName="childNode" presStyleLbl="node1" presStyleIdx="0" presStyleCnt="3">
        <dgm:presLayoutVars>
          <dgm:bulletEnabled val="1"/>
        </dgm:presLayoutVars>
      </dgm:prSet>
      <dgm:spPr/>
    </dgm:pt>
    <dgm:pt modelId="{FA80C020-2949-4764-B602-4F9EA8368880}" type="pres">
      <dgm:prSet presAssocID="{F4BCCAC3-FF26-4979-B593-CB3D29807CCD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B0C33F3-9D58-4DC0-B365-CB4CD70C6C9F}" type="pres">
      <dgm:prSet presAssocID="{A5562A64-760F-4845-869B-00E79149EFED}" presName="sibTrans" presStyleCnt="0"/>
      <dgm:spPr/>
    </dgm:pt>
    <dgm:pt modelId="{CD22A220-D631-4F98-855F-9F0CB0B4EB15}" type="pres">
      <dgm:prSet presAssocID="{A0B143C1-AE8A-4F57-B676-DA2B169391A6}" presName="compositeNode" presStyleCnt="0">
        <dgm:presLayoutVars>
          <dgm:bulletEnabled val="1"/>
        </dgm:presLayoutVars>
      </dgm:prSet>
      <dgm:spPr/>
    </dgm:pt>
    <dgm:pt modelId="{495859E0-4AAD-4825-85B8-A27F558109E5}" type="pres">
      <dgm:prSet presAssocID="{A0B143C1-AE8A-4F57-B676-DA2B169391A6}" presName="image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3AF3477-E865-4382-87C3-09CD01901CFE}" type="pres">
      <dgm:prSet presAssocID="{A0B143C1-AE8A-4F57-B676-DA2B169391A6}" presName="childNode" presStyleLbl="node1" presStyleIdx="1" presStyleCnt="3">
        <dgm:presLayoutVars>
          <dgm:bulletEnabled val="1"/>
        </dgm:presLayoutVars>
      </dgm:prSet>
      <dgm:spPr/>
    </dgm:pt>
    <dgm:pt modelId="{63E24C52-739D-4333-BADE-16254828E63C}" type="pres">
      <dgm:prSet presAssocID="{A0B143C1-AE8A-4F57-B676-DA2B169391A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459FCED-DFB4-4F7E-9038-80E8F8E7D6AE}" type="pres">
      <dgm:prSet presAssocID="{261789B5-0366-4A13-814A-0146C5E85D62}" presName="sibTrans" presStyleCnt="0"/>
      <dgm:spPr/>
    </dgm:pt>
    <dgm:pt modelId="{3CB5C1E2-8B35-4760-8EF9-564104D7F0EB}" type="pres">
      <dgm:prSet presAssocID="{84BB6025-12EE-406F-AFA2-34E964F3AC5D}" presName="compositeNode" presStyleCnt="0">
        <dgm:presLayoutVars>
          <dgm:bulletEnabled val="1"/>
        </dgm:presLayoutVars>
      </dgm:prSet>
      <dgm:spPr/>
    </dgm:pt>
    <dgm:pt modelId="{F5032959-5706-4A25-99BB-949B2EA6F91F}" type="pres">
      <dgm:prSet presAssocID="{84BB6025-12EE-406F-AFA2-34E964F3AC5D}" presName="image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1658121-DAB2-484D-A5CA-78918643D6C0}" type="pres">
      <dgm:prSet presAssocID="{84BB6025-12EE-406F-AFA2-34E964F3AC5D}" presName="childNode" presStyleLbl="node1" presStyleIdx="2" presStyleCnt="3">
        <dgm:presLayoutVars>
          <dgm:bulletEnabled val="1"/>
        </dgm:presLayoutVars>
      </dgm:prSet>
      <dgm:spPr/>
    </dgm:pt>
    <dgm:pt modelId="{203F18D0-DA6F-477F-9DEC-922FB3DD324D}" type="pres">
      <dgm:prSet presAssocID="{84BB6025-12EE-406F-AFA2-34E964F3AC5D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012900A-69E8-46F2-8824-3B823D29E6A6}" type="presOf" srcId="{A0B143C1-AE8A-4F57-B676-DA2B169391A6}" destId="{63E24C52-739D-4333-BADE-16254828E63C}" srcOrd="0" destOrd="0" presId="urn:microsoft.com/office/officeart/2005/8/layout/hList2"/>
    <dgm:cxn modelId="{7F5AA313-7C21-4C3E-BE8C-26490D3DB528}" type="presOf" srcId="{84BB6025-12EE-406F-AFA2-34E964F3AC5D}" destId="{203F18D0-DA6F-477F-9DEC-922FB3DD324D}" srcOrd="0" destOrd="0" presId="urn:microsoft.com/office/officeart/2005/8/layout/hList2"/>
    <dgm:cxn modelId="{6D6B0317-5846-42CE-AC73-119324205996}" type="presOf" srcId="{3E49D5F1-42FA-49D4-BBAA-2A00750BD8AA}" destId="{11658121-DAB2-484D-A5CA-78918643D6C0}" srcOrd="0" destOrd="0" presId="urn:microsoft.com/office/officeart/2005/8/layout/hList2"/>
    <dgm:cxn modelId="{1D0D3B1E-862E-4F23-87DB-44C0A6643C49}" type="presOf" srcId="{F4BCCAC3-FF26-4979-B593-CB3D29807CCD}" destId="{FA80C020-2949-4764-B602-4F9EA8368880}" srcOrd="0" destOrd="0" presId="urn:microsoft.com/office/officeart/2005/8/layout/hList2"/>
    <dgm:cxn modelId="{F7B87B31-9A80-49CA-802E-27AFA53BDE49}" srcId="{A0B143C1-AE8A-4F57-B676-DA2B169391A6}" destId="{08653659-DB5A-44A8-94F0-316A91A02244}" srcOrd="1" destOrd="0" parTransId="{4396DD1D-5196-486C-A553-7EB5D09A4D31}" sibTransId="{D766FAFE-53B4-4D87-8E3A-2DAA31E70185}"/>
    <dgm:cxn modelId="{17D7C834-ECA2-4081-B95F-02F3D19F900C}" type="presOf" srcId="{C21A1424-6282-4523-B2A7-F3DEF2B9E4FB}" destId="{D6561E3F-084F-4E05-B23F-8F0B0B4E3563}" srcOrd="0" destOrd="1" presId="urn:microsoft.com/office/officeart/2005/8/layout/hList2"/>
    <dgm:cxn modelId="{94350662-376F-47FB-B5B0-C1455FBE0403}" srcId="{F4BCCAC3-FF26-4979-B593-CB3D29807CCD}" destId="{07CD82C6-6CE8-45D6-91C4-CA4BEF939392}" srcOrd="2" destOrd="0" parTransId="{57A66DF4-BFD4-4DF8-8FB9-398D2F6866F8}" sibTransId="{3EDF347D-0E3B-427D-B285-1E9008D02E24}"/>
    <dgm:cxn modelId="{8E273267-7A43-4AED-A008-5B5A2700043C}" type="presOf" srcId="{D2274077-8713-4522-871E-19E63C672D89}" destId="{63AF3477-E865-4382-87C3-09CD01901CFE}" srcOrd="0" destOrd="0" presId="urn:microsoft.com/office/officeart/2005/8/layout/hList2"/>
    <dgm:cxn modelId="{83947267-D4AF-4240-A6A3-44602B3081C0}" srcId="{84BB6025-12EE-406F-AFA2-34E964F3AC5D}" destId="{79321FC5-988E-4A38-AC1C-72A8CE8F19DA}" srcOrd="2" destOrd="0" parTransId="{EF5F8596-785D-431A-ABE6-BA3EBC8D9043}" sibTransId="{FB308611-4389-4D44-A20B-C8945B1AE8DE}"/>
    <dgm:cxn modelId="{A6A8E448-F9DA-4E8E-8259-47296CA43733}" type="presOf" srcId="{07CD82C6-6CE8-45D6-91C4-CA4BEF939392}" destId="{D6561E3F-084F-4E05-B23F-8F0B0B4E3563}" srcOrd="0" destOrd="2" presId="urn:microsoft.com/office/officeart/2005/8/layout/hList2"/>
    <dgm:cxn modelId="{E34ECA6F-82EE-4E01-9A48-5395B34222BD}" srcId="{E03FE703-DBF0-4E39-9F0F-9621A5B8E7E2}" destId="{84BB6025-12EE-406F-AFA2-34E964F3AC5D}" srcOrd="2" destOrd="0" parTransId="{6A2D3521-0654-43B8-AEFD-B6A04ED86C4F}" sibTransId="{F249E793-DC44-41AB-8050-5127CB174EF1}"/>
    <dgm:cxn modelId="{1DFF1C88-3C3B-4CA3-AA12-02E435CFD499}" type="presOf" srcId="{E03FE703-DBF0-4E39-9F0F-9621A5B8E7E2}" destId="{E2AF4D67-EA2C-4841-84A6-3D7BF3046FE6}" srcOrd="0" destOrd="0" presId="urn:microsoft.com/office/officeart/2005/8/layout/hList2"/>
    <dgm:cxn modelId="{CCBF1B96-90C3-4792-8984-567205A93DEB}" srcId="{84BB6025-12EE-406F-AFA2-34E964F3AC5D}" destId="{3E49D5F1-42FA-49D4-BBAA-2A00750BD8AA}" srcOrd="0" destOrd="0" parTransId="{4EE587DC-61F3-4626-A657-0C9F9012CE56}" sibTransId="{387BB519-4D90-4D90-91ED-12F376F20D6F}"/>
    <dgm:cxn modelId="{2143569F-E941-4621-9E84-D7B0DCA2F46F}" srcId="{F4BCCAC3-FF26-4979-B593-CB3D29807CCD}" destId="{EC4602B9-D78C-4D7A-88D2-1093816FBCED}" srcOrd="0" destOrd="0" parTransId="{3F26B91D-970B-4932-9111-516249B4DCAA}" sibTransId="{696287ED-0014-4CBB-B396-C2EB2C1FE3A4}"/>
    <dgm:cxn modelId="{1F9964A1-35BB-495C-B4DD-CA2BE10BA95F}" srcId="{F4BCCAC3-FF26-4979-B593-CB3D29807CCD}" destId="{C21A1424-6282-4523-B2A7-F3DEF2B9E4FB}" srcOrd="1" destOrd="0" parTransId="{CC823EF5-504B-4F8D-BE75-1CA35CBAA02A}" sibTransId="{F728114B-5CDC-4938-BA42-533F0FF36EC1}"/>
    <dgm:cxn modelId="{EE05FFB9-835E-4A1C-A745-A28C6A8FC7CC}" srcId="{84BB6025-12EE-406F-AFA2-34E964F3AC5D}" destId="{9CCC3A27-5EF0-4A6A-AB1D-89F02CCD42F0}" srcOrd="1" destOrd="0" parTransId="{DDDBBFAB-FA3E-4CFC-A55B-E16F98B7D65B}" sibTransId="{BE73D7C1-C556-48F9-90DB-861AAB974D78}"/>
    <dgm:cxn modelId="{AC1B03BA-5163-4540-BCFC-F65D68E435DC}" type="presOf" srcId="{EC4602B9-D78C-4D7A-88D2-1093816FBCED}" destId="{D6561E3F-084F-4E05-B23F-8F0B0B4E3563}" srcOrd="0" destOrd="0" presId="urn:microsoft.com/office/officeart/2005/8/layout/hList2"/>
    <dgm:cxn modelId="{358E51BF-D643-48A1-85B8-FB4D6C7A59EB}" srcId="{A0B143C1-AE8A-4F57-B676-DA2B169391A6}" destId="{D2274077-8713-4522-871E-19E63C672D89}" srcOrd="0" destOrd="0" parTransId="{AB6B2B7A-CC98-4ED9-93D9-C0D7B38B0850}" sibTransId="{CEC2B10B-16C2-4C2F-8DAB-C3A5F3334226}"/>
    <dgm:cxn modelId="{2BB94CD1-2AC8-4541-8118-A812042852FF}" type="presOf" srcId="{08653659-DB5A-44A8-94F0-316A91A02244}" destId="{63AF3477-E865-4382-87C3-09CD01901CFE}" srcOrd="0" destOrd="1" presId="urn:microsoft.com/office/officeart/2005/8/layout/hList2"/>
    <dgm:cxn modelId="{9F58ECD7-C4D1-4F2D-9DB8-3D2A37F04144}" type="presOf" srcId="{9CCC3A27-5EF0-4A6A-AB1D-89F02CCD42F0}" destId="{11658121-DAB2-484D-A5CA-78918643D6C0}" srcOrd="0" destOrd="1" presId="urn:microsoft.com/office/officeart/2005/8/layout/hList2"/>
    <dgm:cxn modelId="{D556D6E2-7A3C-4377-A738-08B1C462EDC3}" srcId="{E03FE703-DBF0-4E39-9F0F-9621A5B8E7E2}" destId="{A0B143C1-AE8A-4F57-B676-DA2B169391A6}" srcOrd="1" destOrd="0" parTransId="{4A930DBD-D209-42B5-B281-C4AE34EA6E5D}" sibTransId="{261789B5-0366-4A13-814A-0146C5E85D62}"/>
    <dgm:cxn modelId="{0FF5D4EA-7F45-4C58-A81B-D32BCA41F4D4}" type="presOf" srcId="{79321FC5-988E-4A38-AC1C-72A8CE8F19DA}" destId="{11658121-DAB2-484D-A5CA-78918643D6C0}" srcOrd="0" destOrd="2" presId="urn:microsoft.com/office/officeart/2005/8/layout/hList2"/>
    <dgm:cxn modelId="{8987B1FD-4A70-4DB2-97D8-E36E683E3710}" srcId="{E03FE703-DBF0-4E39-9F0F-9621A5B8E7E2}" destId="{F4BCCAC3-FF26-4979-B593-CB3D29807CCD}" srcOrd="0" destOrd="0" parTransId="{53E2C546-BDC0-4F24-B71E-62348D0038D9}" sibTransId="{A5562A64-760F-4845-869B-00E79149EFED}"/>
    <dgm:cxn modelId="{4504CCEA-B687-4637-BE3C-69A3AAAD6729}" type="presParOf" srcId="{E2AF4D67-EA2C-4841-84A6-3D7BF3046FE6}" destId="{D603DFF9-827F-4842-AB4B-8CD666DD5CC6}" srcOrd="0" destOrd="0" presId="urn:microsoft.com/office/officeart/2005/8/layout/hList2"/>
    <dgm:cxn modelId="{05E13395-42EE-446A-96DF-423E3E6C18EC}" type="presParOf" srcId="{D603DFF9-827F-4842-AB4B-8CD666DD5CC6}" destId="{D62D5F42-3A68-43DB-A4EE-77B66B9FFDDE}" srcOrd="0" destOrd="0" presId="urn:microsoft.com/office/officeart/2005/8/layout/hList2"/>
    <dgm:cxn modelId="{4B754119-6BD1-4B96-898A-9D5CD2C2E558}" type="presParOf" srcId="{D603DFF9-827F-4842-AB4B-8CD666DD5CC6}" destId="{D6561E3F-084F-4E05-B23F-8F0B0B4E3563}" srcOrd="1" destOrd="0" presId="urn:microsoft.com/office/officeart/2005/8/layout/hList2"/>
    <dgm:cxn modelId="{892D4914-BBD8-47C5-8BA3-4AAFAA5BBE3B}" type="presParOf" srcId="{D603DFF9-827F-4842-AB4B-8CD666DD5CC6}" destId="{FA80C020-2949-4764-B602-4F9EA8368880}" srcOrd="2" destOrd="0" presId="urn:microsoft.com/office/officeart/2005/8/layout/hList2"/>
    <dgm:cxn modelId="{0DF204F1-8E24-4EC0-85C9-27FF355DCA36}" type="presParOf" srcId="{E2AF4D67-EA2C-4841-84A6-3D7BF3046FE6}" destId="{DB0C33F3-9D58-4DC0-B365-CB4CD70C6C9F}" srcOrd="1" destOrd="0" presId="urn:microsoft.com/office/officeart/2005/8/layout/hList2"/>
    <dgm:cxn modelId="{89C6268B-7A24-43AE-9441-1A45333C8659}" type="presParOf" srcId="{E2AF4D67-EA2C-4841-84A6-3D7BF3046FE6}" destId="{CD22A220-D631-4F98-855F-9F0CB0B4EB15}" srcOrd="2" destOrd="0" presId="urn:microsoft.com/office/officeart/2005/8/layout/hList2"/>
    <dgm:cxn modelId="{34DCC476-A321-4421-8EEA-B9D8B999D1D1}" type="presParOf" srcId="{CD22A220-D631-4F98-855F-9F0CB0B4EB15}" destId="{495859E0-4AAD-4825-85B8-A27F558109E5}" srcOrd="0" destOrd="0" presId="urn:microsoft.com/office/officeart/2005/8/layout/hList2"/>
    <dgm:cxn modelId="{FEF5FF0B-2CD1-4300-A4A9-A73662052DA3}" type="presParOf" srcId="{CD22A220-D631-4F98-855F-9F0CB0B4EB15}" destId="{63AF3477-E865-4382-87C3-09CD01901CFE}" srcOrd="1" destOrd="0" presId="urn:microsoft.com/office/officeart/2005/8/layout/hList2"/>
    <dgm:cxn modelId="{FB78F604-3865-44CB-AB95-4D256AC5EEF2}" type="presParOf" srcId="{CD22A220-D631-4F98-855F-9F0CB0B4EB15}" destId="{63E24C52-739D-4333-BADE-16254828E63C}" srcOrd="2" destOrd="0" presId="urn:microsoft.com/office/officeart/2005/8/layout/hList2"/>
    <dgm:cxn modelId="{227678A5-3148-4DBF-A43E-64A744198F07}" type="presParOf" srcId="{E2AF4D67-EA2C-4841-84A6-3D7BF3046FE6}" destId="{D459FCED-DFB4-4F7E-9038-80E8F8E7D6AE}" srcOrd="3" destOrd="0" presId="urn:microsoft.com/office/officeart/2005/8/layout/hList2"/>
    <dgm:cxn modelId="{4C382C95-1F03-4809-B6BA-17D29397E4A2}" type="presParOf" srcId="{E2AF4D67-EA2C-4841-84A6-3D7BF3046FE6}" destId="{3CB5C1E2-8B35-4760-8EF9-564104D7F0EB}" srcOrd="4" destOrd="0" presId="urn:microsoft.com/office/officeart/2005/8/layout/hList2"/>
    <dgm:cxn modelId="{244A4173-1685-4A2C-9019-42F3C3A5C9EE}" type="presParOf" srcId="{3CB5C1E2-8B35-4760-8EF9-564104D7F0EB}" destId="{F5032959-5706-4A25-99BB-949B2EA6F91F}" srcOrd="0" destOrd="0" presId="urn:microsoft.com/office/officeart/2005/8/layout/hList2"/>
    <dgm:cxn modelId="{16CB3183-A316-4F61-BFEB-1218BEEA2F86}" type="presParOf" srcId="{3CB5C1E2-8B35-4760-8EF9-564104D7F0EB}" destId="{11658121-DAB2-484D-A5CA-78918643D6C0}" srcOrd="1" destOrd="0" presId="urn:microsoft.com/office/officeart/2005/8/layout/hList2"/>
    <dgm:cxn modelId="{593BDE42-5FAF-46F0-AAEE-31DF0449DC57}" type="presParOf" srcId="{3CB5C1E2-8B35-4760-8EF9-564104D7F0EB}" destId="{203F18D0-DA6F-477F-9DEC-922FB3DD324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FE703-DBF0-4E39-9F0F-9621A5B8E7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BCCAC3-FF26-4979-B593-CB3D29807CCD}">
      <dgm:prSet phldrT="[Texto]"/>
      <dgm:spPr/>
      <dgm:t>
        <a:bodyPr/>
        <a:lstStyle/>
        <a:p>
          <a:r>
            <a:rPr lang="pt-BR" dirty="0"/>
            <a:t>Seminários para alta direção</a:t>
          </a:r>
        </a:p>
      </dgm:t>
    </dgm:pt>
    <dgm:pt modelId="{53E2C546-BDC0-4F24-B71E-62348D0038D9}" type="parTrans" cxnId="{8987B1FD-4A70-4DB2-97D8-E36E683E3710}">
      <dgm:prSet/>
      <dgm:spPr/>
      <dgm:t>
        <a:bodyPr/>
        <a:lstStyle/>
        <a:p>
          <a:endParaRPr lang="pt-BR"/>
        </a:p>
      </dgm:t>
    </dgm:pt>
    <dgm:pt modelId="{A5562A64-760F-4845-869B-00E79149EFED}" type="sibTrans" cxnId="{8987B1FD-4A70-4DB2-97D8-E36E683E3710}">
      <dgm:prSet/>
      <dgm:spPr/>
      <dgm:t>
        <a:bodyPr/>
        <a:lstStyle/>
        <a:p>
          <a:endParaRPr lang="pt-BR"/>
        </a:p>
      </dgm:t>
    </dgm:pt>
    <dgm:pt modelId="{EC4602B9-D78C-4D7A-88D2-1093816FBCED}">
      <dgm:prSet phldrT="[Texto]"/>
      <dgm:spPr/>
      <dgm:t>
        <a:bodyPr/>
        <a:lstStyle/>
        <a:p>
          <a:r>
            <a:rPr lang="pt-BR" dirty="0"/>
            <a:t>Realização de 5 seminários, um em cada região do País para gestores do SUS e autoridades dos Governos Federal, Distrital, Estaduais e Municipais e de outros Poderes, com o objetivo de debater e esclarecer sobre a contratualização no SUS</a:t>
          </a:r>
        </a:p>
      </dgm:t>
    </dgm:pt>
    <dgm:pt modelId="{3F26B91D-970B-4932-9111-516249B4DCAA}" type="parTrans" cxnId="{2143569F-E941-4621-9E84-D7B0DCA2F46F}">
      <dgm:prSet/>
      <dgm:spPr/>
      <dgm:t>
        <a:bodyPr/>
        <a:lstStyle/>
        <a:p>
          <a:endParaRPr lang="pt-BR"/>
        </a:p>
      </dgm:t>
    </dgm:pt>
    <dgm:pt modelId="{696287ED-0014-4CBB-B396-C2EB2C1FE3A4}" type="sibTrans" cxnId="{2143569F-E941-4621-9E84-D7B0DCA2F46F}">
      <dgm:prSet/>
      <dgm:spPr/>
      <dgm:t>
        <a:bodyPr/>
        <a:lstStyle/>
        <a:p>
          <a:endParaRPr lang="pt-BR"/>
        </a:p>
      </dgm:t>
    </dgm:pt>
    <dgm:pt modelId="{A0B143C1-AE8A-4F57-B676-DA2B169391A6}">
      <dgm:prSet phldrT="[Texto]"/>
      <dgm:spPr/>
      <dgm:t>
        <a:bodyPr/>
        <a:lstStyle/>
        <a:p>
          <a:r>
            <a:rPr lang="pt-BR" dirty="0"/>
            <a:t>Cursos para multiplicadores</a:t>
          </a:r>
        </a:p>
      </dgm:t>
    </dgm:pt>
    <dgm:pt modelId="{4A930DBD-D209-42B5-B281-C4AE34EA6E5D}" type="parTrans" cxnId="{D556D6E2-7A3C-4377-A738-08B1C462EDC3}">
      <dgm:prSet/>
      <dgm:spPr/>
      <dgm:t>
        <a:bodyPr/>
        <a:lstStyle/>
        <a:p>
          <a:endParaRPr lang="pt-BR"/>
        </a:p>
      </dgm:t>
    </dgm:pt>
    <dgm:pt modelId="{261789B5-0366-4A13-814A-0146C5E85D62}" type="sibTrans" cxnId="{D556D6E2-7A3C-4377-A738-08B1C462EDC3}">
      <dgm:prSet/>
      <dgm:spPr/>
      <dgm:t>
        <a:bodyPr/>
        <a:lstStyle/>
        <a:p>
          <a:endParaRPr lang="pt-BR"/>
        </a:p>
      </dgm:t>
    </dgm:pt>
    <dgm:pt modelId="{D2274077-8713-4522-871E-19E63C672D89}">
      <dgm:prSet phldrT="[Texto]"/>
      <dgm:spPr/>
      <dgm:t>
        <a:bodyPr/>
        <a:lstStyle/>
        <a:p>
          <a:r>
            <a:rPr lang="pt-BR" dirty="0"/>
            <a:t>Cursos em cada uma das 5 regiões do País para a formação de multiplicadores em contratualização no SUS, com ênfase no pessoal dos COSEMS</a:t>
          </a:r>
        </a:p>
      </dgm:t>
    </dgm:pt>
    <dgm:pt modelId="{AB6B2B7A-CC98-4ED9-93D9-C0D7B38B0850}" type="parTrans" cxnId="{358E51BF-D643-48A1-85B8-FB4D6C7A59EB}">
      <dgm:prSet/>
      <dgm:spPr/>
      <dgm:t>
        <a:bodyPr/>
        <a:lstStyle/>
        <a:p>
          <a:endParaRPr lang="pt-BR"/>
        </a:p>
      </dgm:t>
    </dgm:pt>
    <dgm:pt modelId="{CEC2B10B-16C2-4C2F-8DAB-C3A5F3334226}" type="sibTrans" cxnId="{358E51BF-D643-48A1-85B8-FB4D6C7A59EB}">
      <dgm:prSet/>
      <dgm:spPr/>
      <dgm:t>
        <a:bodyPr/>
        <a:lstStyle/>
        <a:p>
          <a:endParaRPr lang="pt-BR"/>
        </a:p>
      </dgm:t>
    </dgm:pt>
    <dgm:pt modelId="{84BB6025-12EE-406F-AFA2-34E964F3AC5D}">
      <dgm:prSet phldrT="[Texto]"/>
      <dgm:spPr/>
      <dgm:t>
        <a:bodyPr/>
        <a:lstStyle/>
        <a:p>
          <a:r>
            <a:rPr lang="pt-BR" dirty="0"/>
            <a:t>Cursos para servidores</a:t>
          </a:r>
        </a:p>
      </dgm:t>
    </dgm:pt>
    <dgm:pt modelId="{6A2D3521-0654-43B8-AEFD-B6A04ED86C4F}" type="parTrans" cxnId="{E34ECA6F-82EE-4E01-9A48-5395B34222BD}">
      <dgm:prSet/>
      <dgm:spPr/>
      <dgm:t>
        <a:bodyPr/>
        <a:lstStyle/>
        <a:p>
          <a:endParaRPr lang="pt-BR"/>
        </a:p>
      </dgm:t>
    </dgm:pt>
    <dgm:pt modelId="{F249E793-DC44-41AB-8050-5127CB174EF1}" type="sibTrans" cxnId="{E34ECA6F-82EE-4E01-9A48-5395B34222BD}">
      <dgm:prSet/>
      <dgm:spPr/>
      <dgm:t>
        <a:bodyPr/>
        <a:lstStyle/>
        <a:p>
          <a:endParaRPr lang="pt-BR"/>
        </a:p>
      </dgm:t>
    </dgm:pt>
    <dgm:pt modelId="{3E49D5F1-42FA-49D4-BBAA-2A00750BD8AA}">
      <dgm:prSet phldrT="[Texto]"/>
      <dgm:spPr/>
      <dgm:t>
        <a:bodyPr/>
        <a:lstStyle/>
        <a:p>
          <a:r>
            <a:rPr lang="pt-BR" dirty="0"/>
            <a:t>Cursos em cada uma das 5 regiões do País para capacitação de servidores que atuam com processos de contratualização no SUS; operadores do Direito e outros interessados no tema.</a:t>
          </a:r>
        </a:p>
      </dgm:t>
    </dgm:pt>
    <dgm:pt modelId="{4EE587DC-61F3-4626-A657-0C9F9012CE56}" type="parTrans" cxnId="{CCBF1B96-90C3-4792-8984-567205A93DEB}">
      <dgm:prSet/>
      <dgm:spPr/>
      <dgm:t>
        <a:bodyPr/>
        <a:lstStyle/>
        <a:p>
          <a:endParaRPr lang="pt-BR"/>
        </a:p>
      </dgm:t>
    </dgm:pt>
    <dgm:pt modelId="{387BB519-4D90-4D90-91ED-12F376F20D6F}" type="sibTrans" cxnId="{CCBF1B96-90C3-4792-8984-567205A93DEB}">
      <dgm:prSet/>
      <dgm:spPr/>
      <dgm:t>
        <a:bodyPr/>
        <a:lstStyle/>
        <a:p>
          <a:endParaRPr lang="pt-BR"/>
        </a:p>
      </dgm:t>
    </dgm:pt>
    <dgm:pt modelId="{AB24DA13-4AA3-4443-BFE7-70800F366565}" type="pres">
      <dgm:prSet presAssocID="{E03FE703-DBF0-4E39-9F0F-9621A5B8E7E2}" presName="linearFlow" presStyleCnt="0">
        <dgm:presLayoutVars>
          <dgm:dir/>
          <dgm:resizeHandles val="exact"/>
        </dgm:presLayoutVars>
      </dgm:prSet>
      <dgm:spPr/>
    </dgm:pt>
    <dgm:pt modelId="{D854D4F5-8D72-42D0-9D0E-EFC93FEFD777}" type="pres">
      <dgm:prSet presAssocID="{F4BCCAC3-FF26-4979-B593-CB3D29807CCD}" presName="composite" presStyleCnt="0"/>
      <dgm:spPr/>
    </dgm:pt>
    <dgm:pt modelId="{955AB2B3-6379-47B2-A796-2E4AC9BCA928}" type="pres">
      <dgm:prSet presAssocID="{F4BCCAC3-FF26-4979-B593-CB3D29807CC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3D00398-524E-47A3-8672-843DD765BC3D}" type="pres">
      <dgm:prSet presAssocID="{F4BCCAC3-FF26-4979-B593-CB3D29807CCD}" presName="txShp" presStyleLbl="node1" presStyleIdx="0" presStyleCnt="3">
        <dgm:presLayoutVars>
          <dgm:bulletEnabled val="1"/>
        </dgm:presLayoutVars>
      </dgm:prSet>
      <dgm:spPr/>
    </dgm:pt>
    <dgm:pt modelId="{54383B90-1E2B-4CC5-A155-75A0AC03BE38}" type="pres">
      <dgm:prSet presAssocID="{A5562A64-760F-4845-869B-00E79149EFED}" presName="spacing" presStyleCnt="0"/>
      <dgm:spPr/>
    </dgm:pt>
    <dgm:pt modelId="{0D2C59D0-4187-4C98-BC33-E34D2E452BDB}" type="pres">
      <dgm:prSet presAssocID="{A0B143C1-AE8A-4F57-B676-DA2B169391A6}" presName="composite" presStyleCnt="0"/>
      <dgm:spPr/>
    </dgm:pt>
    <dgm:pt modelId="{B5A3A8EA-65DA-48CC-A657-88BCFEE3350C}" type="pres">
      <dgm:prSet presAssocID="{A0B143C1-AE8A-4F57-B676-DA2B169391A6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13B699A-56A1-4917-B822-F319AF3D7341}" type="pres">
      <dgm:prSet presAssocID="{A0B143C1-AE8A-4F57-B676-DA2B169391A6}" presName="txShp" presStyleLbl="node1" presStyleIdx="1" presStyleCnt="3">
        <dgm:presLayoutVars>
          <dgm:bulletEnabled val="1"/>
        </dgm:presLayoutVars>
      </dgm:prSet>
      <dgm:spPr/>
    </dgm:pt>
    <dgm:pt modelId="{54F6DDC3-F5A1-4186-86FC-AF649D28078C}" type="pres">
      <dgm:prSet presAssocID="{261789B5-0366-4A13-814A-0146C5E85D62}" presName="spacing" presStyleCnt="0"/>
      <dgm:spPr/>
    </dgm:pt>
    <dgm:pt modelId="{B7CD7642-4B74-4F49-87D1-739FA1A12748}" type="pres">
      <dgm:prSet presAssocID="{84BB6025-12EE-406F-AFA2-34E964F3AC5D}" presName="composite" presStyleCnt="0"/>
      <dgm:spPr/>
    </dgm:pt>
    <dgm:pt modelId="{EC4E3CD8-473F-4128-8FAE-493351540B67}" type="pres">
      <dgm:prSet presAssocID="{84BB6025-12EE-406F-AFA2-34E964F3AC5D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44315FD-1149-4176-B4C7-17A054F28718}" type="pres">
      <dgm:prSet presAssocID="{84BB6025-12EE-406F-AFA2-34E964F3AC5D}" presName="txShp" presStyleLbl="node1" presStyleIdx="2" presStyleCnt="3">
        <dgm:presLayoutVars>
          <dgm:bulletEnabled val="1"/>
        </dgm:presLayoutVars>
      </dgm:prSet>
      <dgm:spPr/>
    </dgm:pt>
  </dgm:ptLst>
  <dgm:cxnLst>
    <dgm:cxn modelId="{58986D1D-8926-41CD-A2B0-0C3E27613481}" type="presOf" srcId="{D2274077-8713-4522-871E-19E63C672D89}" destId="{C13B699A-56A1-4917-B822-F319AF3D7341}" srcOrd="0" destOrd="1" presId="urn:microsoft.com/office/officeart/2005/8/layout/vList3"/>
    <dgm:cxn modelId="{D006B143-7CBC-4EFB-A967-75AB3E3A91B7}" type="presOf" srcId="{F4BCCAC3-FF26-4979-B593-CB3D29807CCD}" destId="{03D00398-524E-47A3-8672-843DD765BC3D}" srcOrd="0" destOrd="0" presId="urn:microsoft.com/office/officeart/2005/8/layout/vList3"/>
    <dgm:cxn modelId="{A6045A69-248B-4FE4-9CA2-31A68C8A19B7}" type="presOf" srcId="{84BB6025-12EE-406F-AFA2-34E964F3AC5D}" destId="{D44315FD-1149-4176-B4C7-17A054F28718}" srcOrd="0" destOrd="0" presId="urn:microsoft.com/office/officeart/2005/8/layout/vList3"/>
    <dgm:cxn modelId="{E34ECA6F-82EE-4E01-9A48-5395B34222BD}" srcId="{E03FE703-DBF0-4E39-9F0F-9621A5B8E7E2}" destId="{84BB6025-12EE-406F-AFA2-34E964F3AC5D}" srcOrd="2" destOrd="0" parTransId="{6A2D3521-0654-43B8-AEFD-B6A04ED86C4F}" sibTransId="{F249E793-DC44-41AB-8050-5127CB174EF1}"/>
    <dgm:cxn modelId="{B0EE6276-1907-43E5-8588-B3889DC13D60}" type="presOf" srcId="{A0B143C1-AE8A-4F57-B676-DA2B169391A6}" destId="{C13B699A-56A1-4917-B822-F319AF3D7341}" srcOrd="0" destOrd="0" presId="urn:microsoft.com/office/officeart/2005/8/layout/vList3"/>
    <dgm:cxn modelId="{CCBF1B96-90C3-4792-8984-567205A93DEB}" srcId="{84BB6025-12EE-406F-AFA2-34E964F3AC5D}" destId="{3E49D5F1-42FA-49D4-BBAA-2A00750BD8AA}" srcOrd="0" destOrd="0" parTransId="{4EE587DC-61F3-4626-A657-0C9F9012CE56}" sibTransId="{387BB519-4D90-4D90-91ED-12F376F20D6F}"/>
    <dgm:cxn modelId="{4890399A-D212-411C-BB96-FE972C6E2446}" type="presOf" srcId="{EC4602B9-D78C-4D7A-88D2-1093816FBCED}" destId="{03D00398-524E-47A3-8672-843DD765BC3D}" srcOrd="0" destOrd="1" presId="urn:microsoft.com/office/officeart/2005/8/layout/vList3"/>
    <dgm:cxn modelId="{2143569F-E941-4621-9E84-D7B0DCA2F46F}" srcId="{F4BCCAC3-FF26-4979-B593-CB3D29807CCD}" destId="{EC4602B9-D78C-4D7A-88D2-1093816FBCED}" srcOrd="0" destOrd="0" parTransId="{3F26B91D-970B-4932-9111-516249B4DCAA}" sibTransId="{696287ED-0014-4CBB-B396-C2EB2C1FE3A4}"/>
    <dgm:cxn modelId="{358E51BF-D643-48A1-85B8-FB4D6C7A59EB}" srcId="{A0B143C1-AE8A-4F57-B676-DA2B169391A6}" destId="{D2274077-8713-4522-871E-19E63C672D89}" srcOrd="0" destOrd="0" parTransId="{AB6B2B7A-CC98-4ED9-93D9-C0D7B38B0850}" sibTransId="{CEC2B10B-16C2-4C2F-8DAB-C3A5F3334226}"/>
    <dgm:cxn modelId="{4321BDDB-E144-43E8-A800-A187F4728334}" type="presOf" srcId="{E03FE703-DBF0-4E39-9F0F-9621A5B8E7E2}" destId="{AB24DA13-4AA3-4443-BFE7-70800F366565}" srcOrd="0" destOrd="0" presId="urn:microsoft.com/office/officeart/2005/8/layout/vList3"/>
    <dgm:cxn modelId="{D556D6E2-7A3C-4377-A738-08B1C462EDC3}" srcId="{E03FE703-DBF0-4E39-9F0F-9621A5B8E7E2}" destId="{A0B143C1-AE8A-4F57-B676-DA2B169391A6}" srcOrd="1" destOrd="0" parTransId="{4A930DBD-D209-42B5-B281-C4AE34EA6E5D}" sibTransId="{261789B5-0366-4A13-814A-0146C5E85D62}"/>
    <dgm:cxn modelId="{692381EE-A443-40EA-8A50-4C29961C37A6}" type="presOf" srcId="{3E49D5F1-42FA-49D4-BBAA-2A00750BD8AA}" destId="{D44315FD-1149-4176-B4C7-17A054F28718}" srcOrd="0" destOrd="1" presId="urn:microsoft.com/office/officeart/2005/8/layout/vList3"/>
    <dgm:cxn modelId="{8987B1FD-4A70-4DB2-97D8-E36E683E3710}" srcId="{E03FE703-DBF0-4E39-9F0F-9621A5B8E7E2}" destId="{F4BCCAC3-FF26-4979-B593-CB3D29807CCD}" srcOrd="0" destOrd="0" parTransId="{53E2C546-BDC0-4F24-B71E-62348D0038D9}" sibTransId="{A5562A64-760F-4845-869B-00E79149EFED}"/>
    <dgm:cxn modelId="{362C0C46-59EA-4343-8C7F-2DEFA5053657}" type="presParOf" srcId="{AB24DA13-4AA3-4443-BFE7-70800F366565}" destId="{D854D4F5-8D72-42D0-9D0E-EFC93FEFD777}" srcOrd="0" destOrd="0" presId="urn:microsoft.com/office/officeart/2005/8/layout/vList3"/>
    <dgm:cxn modelId="{A8537657-F044-408D-AE24-CBE08A7C2061}" type="presParOf" srcId="{D854D4F5-8D72-42D0-9D0E-EFC93FEFD777}" destId="{955AB2B3-6379-47B2-A796-2E4AC9BCA928}" srcOrd="0" destOrd="0" presId="urn:microsoft.com/office/officeart/2005/8/layout/vList3"/>
    <dgm:cxn modelId="{F051494E-65FE-4D62-A8CC-79DFF616569D}" type="presParOf" srcId="{D854D4F5-8D72-42D0-9D0E-EFC93FEFD777}" destId="{03D00398-524E-47A3-8672-843DD765BC3D}" srcOrd="1" destOrd="0" presId="urn:microsoft.com/office/officeart/2005/8/layout/vList3"/>
    <dgm:cxn modelId="{D94980D2-2CCC-4031-9658-CB7AFB8F7B59}" type="presParOf" srcId="{AB24DA13-4AA3-4443-BFE7-70800F366565}" destId="{54383B90-1E2B-4CC5-A155-75A0AC03BE38}" srcOrd="1" destOrd="0" presId="urn:microsoft.com/office/officeart/2005/8/layout/vList3"/>
    <dgm:cxn modelId="{FECAA8CE-21A5-4AA9-AFE9-56DCF80870CC}" type="presParOf" srcId="{AB24DA13-4AA3-4443-BFE7-70800F366565}" destId="{0D2C59D0-4187-4C98-BC33-E34D2E452BDB}" srcOrd="2" destOrd="0" presId="urn:microsoft.com/office/officeart/2005/8/layout/vList3"/>
    <dgm:cxn modelId="{FBDCB477-C539-464B-90B5-69F3BF284165}" type="presParOf" srcId="{0D2C59D0-4187-4C98-BC33-E34D2E452BDB}" destId="{B5A3A8EA-65DA-48CC-A657-88BCFEE3350C}" srcOrd="0" destOrd="0" presId="urn:microsoft.com/office/officeart/2005/8/layout/vList3"/>
    <dgm:cxn modelId="{E7BA4DB6-62B5-41AA-B1D8-A67A3DB21CC2}" type="presParOf" srcId="{0D2C59D0-4187-4C98-BC33-E34D2E452BDB}" destId="{C13B699A-56A1-4917-B822-F319AF3D7341}" srcOrd="1" destOrd="0" presId="urn:microsoft.com/office/officeart/2005/8/layout/vList3"/>
    <dgm:cxn modelId="{404DED8F-2CE7-407A-A5A7-289ED0DFD904}" type="presParOf" srcId="{AB24DA13-4AA3-4443-BFE7-70800F366565}" destId="{54F6DDC3-F5A1-4186-86FC-AF649D28078C}" srcOrd="3" destOrd="0" presId="urn:microsoft.com/office/officeart/2005/8/layout/vList3"/>
    <dgm:cxn modelId="{E8F02624-515F-446B-971F-5815AB8871E9}" type="presParOf" srcId="{AB24DA13-4AA3-4443-BFE7-70800F366565}" destId="{B7CD7642-4B74-4F49-87D1-739FA1A12748}" srcOrd="4" destOrd="0" presId="urn:microsoft.com/office/officeart/2005/8/layout/vList3"/>
    <dgm:cxn modelId="{9F501C7D-88F3-4354-9A84-429168A24227}" type="presParOf" srcId="{B7CD7642-4B74-4F49-87D1-739FA1A12748}" destId="{EC4E3CD8-473F-4128-8FAE-493351540B67}" srcOrd="0" destOrd="0" presId="urn:microsoft.com/office/officeart/2005/8/layout/vList3"/>
    <dgm:cxn modelId="{137C0F1F-2D43-48C8-A572-3059F035B010}" type="presParOf" srcId="{B7CD7642-4B74-4F49-87D1-739FA1A12748}" destId="{D44315FD-1149-4176-B4C7-17A054F287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FE703-DBF0-4E39-9F0F-9621A5B8E7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BCCAC3-FF26-4979-B593-CB3D29807CCD}">
      <dgm:prSet phldrT="[Texto]"/>
      <dgm:spPr/>
      <dgm:t>
        <a:bodyPr/>
        <a:lstStyle/>
        <a:p>
          <a:r>
            <a:rPr lang="pt-BR" b="1" dirty="0"/>
            <a:t>Concepção de linha didática que englobe e integre todas as linhas de contratualização de desempenho no SUS, com material instrucional próprio, customizado para a saúde </a:t>
          </a:r>
        </a:p>
      </dgm:t>
    </dgm:pt>
    <dgm:pt modelId="{53E2C546-BDC0-4F24-B71E-62348D0038D9}" type="parTrans" cxnId="{8987B1FD-4A70-4DB2-97D8-E36E683E3710}">
      <dgm:prSet/>
      <dgm:spPr/>
      <dgm:t>
        <a:bodyPr/>
        <a:lstStyle/>
        <a:p>
          <a:endParaRPr lang="pt-BR"/>
        </a:p>
      </dgm:t>
    </dgm:pt>
    <dgm:pt modelId="{A5562A64-760F-4845-869B-00E79149EFED}" type="sibTrans" cxnId="{8987B1FD-4A70-4DB2-97D8-E36E683E3710}">
      <dgm:prSet/>
      <dgm:spPr/>
      <dgm:t>
        <a:bodyPr/>
        <a:lstStyle/>
        <a:p>
          <a:endParaRPr lang="pt-BR"/>
        </a:p>
      </dgm:t>
    </dgm:pt>
    <dgm:pt modelId="{EC4602B9-D78C-4D7A-88D2-1093816FBCED}">
      <dgm:prSet phldrT="[Texto]"/>
      <dgm:spPr/>
      <dgm:t>
        <a:bodyPr/>
        <a:lstStyle/>
        <a:p>
          <a:r>
            <a:rPr lang="pt-BR" dirty="0"/>
            <a:t>Abordagem integral dos modelos de contratualização de desempenho baseados em cumprimento de metas com órgãos e entidades públicas e privadas</a:t>
          </a:r>
        </a:p>
      </dgm:t>
    </dgm:pt>
    <dgm:pt modelId="{3F26B91D-970B-4932-9111-516249B4DCAA}" type="parTrans" cxnId="{2143569F-E941-4621-9E84-D7B0DCA2F46F}">
      <dgm:prSet/>
      <dgm:spPr/>
      <dgm:t>
        <a:bodyPr/>
        <a:lstStyle/>
        <a:p>
          <a:endParaRPr lang="pt-BR"/>
        </a:p>
      </dgm:t>
    </dgm:pt>
    <dgm:pt modelId="{696287ED-0014-4CBB-B396-C2EB2C1FE3A4}" type="sibTrans" cxnId="{2143569F-E941-4621-9E84-D7B0DCA2F46F}">
      <dgm:prSet/>
      <dgm:spPr/>
      <dgm:t>
        <a:bodyPr/>
        <a:lstStyle/>
        <a:p>
          <a:endParaRPr lang="pt-BR"/>
        </a:p>
      </dgm:t>
    </dgm:pt>
    <dgm:pt modelId="{A0B143C1-AE8A-4F57-B676-DA2B169391A6}">
      <dgm:prSet phldrT="[Texto]"/>
      <dgm:spPr/>
      <dgm:t>
        <a:bodyPr/>
        <a:lstStyle/>
        <a:p>
          <a:r>
            <a:rPr lang="pt-BR" b="1" dirty="0"/>
            <a:t>Identificação e definição de tecnologias de gestão essenciais à condução da contratualização no SUS</a:t>
          </a:r>
        </a:p>
      </dgm:t>
    </dgm:pt>
    <dgm:pt modelId="{4A930DBD-D209-42B5-B281-C4AE34EA6E5D}" type="parTrans" cxnId="{D556D6E2-7A3C-4377-A738-08B1C462EDC3}">
      <dgm:prSet/>
      <dgm:spPr/>
      <dgm:t>
        <a:bodyPr/>
        <a:lstStyle/>
        <a:p>
          <a:endParaRPr lang="pt-BR"/>
        </a:p>
      </dgm:t>
    </dgm:pt>
    <dgm:pt modelId="{261789B5-0366-4A13-814A-0146C5E85D62}" type="sibTrans" cxnId="{D556D6E2-7A3C-4377-A738-08B1C462EDC3}">
      <dgm:prSet/>
      <dgm:spPr/>
      <dgm:t>
        <a:bodyPr/>
        <a:lstStyle/>
        <a:p>
          <a:endParaRPr lang="pt-BR"/>
        </a:p>
      </dgm:t>
    </dgm:pt>
    <dgm:pt modelId="{D2274077-8713-4522-871E-19E63C672D89}">
      <dgm:prSet phldrT="[Texto]"/>
      <dgm:spPr/>
      <dgm:t>
        <a:bodyPr/>
        <a:lstStyle/>
        <a:p>
          <a:r>
            <a:rPr lang="pt-BR" dirty="0"/>
            <a:t>Metodologias para avaliação de </a:t>
          </a:r>
          <a:r>
            <a:rPr lang="pt-BR" dirty="0" err="1"/>
            <a:t>vantajosidade</a:t>
          </a:r>
          <a:r>
            <a:rPr lang="pt-BR" dirty="0"/>
            <a:t> de contratualização com a iniciativa privada</a:t>
          </a:r>
        </a:p>
      </dgm:t>
    </dgm:pt>
    <dgm:pt modelId="{AB6B2B7A-CC98-4ED9-93D9-C0D7B38B0850}" type="parTrans" cxnId="{358E51BF-D643-48A1-85B8-FB4D6C7A59EB}">
      <dgm:prSet/>
      <dgm:spPr/>
      <dgm:t>
        <a:bodyPr/>
        <a:lstStyle/>
        <a:p>
          <a:endParaRPr lang="pt-BR"/>
        </a:p>
      </dgm:t>
    </dgm:pt>
    <dgm:pt modelId="{CEC2B10B-16C2-4C2F-8DAB-C3A5F3334226}" type="sibTrans" cxnId="{358E51BF-D643-48A1-85B8-FB4D6C7A59EB}">
      <dgm:prSet/>
      <dgm:spPr/>
      <dgm:t>
        <a:bodyPr/>
        <a:lstStyle/>
        <a:p>
          <a:endParaRPr lang="pt-BR"/>
        </a:p>
      </dgm:t>
    </dgm:pt>
    <dgm:pt modelId="{84BB6025-12EE-406F-AFA2-34E964F3AC5D}">
      <dgm:prSet phldrT="[Texto]"/>
      <dgm:spPr/>
      <dgm:t>
        <a:bodyPr/>
        <a:lstStyle/>
        <a:p>
          <a:r>
            <a:rPr lang="pt-BR" b="1" dirty="0"/>
            <a:t>Proposta de curso de especialização, com uso de tecnologias de EAD</a:t>
          </a:r>
        </a:p>
      </dgm:t>
    </dgm:pt>
    <dgm:pt modelId="{6A2D3521-0654-43B8-AEFD-B6A04ED86C4F}" type="parTrans" cxnId="{E34ECA6F-82EE-4E01-9A48-5395B34222BD}">
      <dgm:prSet/>
      <dgm:spPr/>
      <dgm:t>
        <a:bodyPr/>
        <a:lstStyle/>
        <a:p>
          <a:endParaRPr lang="pt-BR"/>
        </a:p>
      </dgm:t>
    </dgm:pt>
    <dgm:pt modelId="{F249E793-DC44-41AB-8050-5127CB174EF1}" type="sibTrans" cxnId="{E34ECA6F-82EE-4E01-9A48-5395B34222BD}">
      <dgm:prSet/>
      <dgm:spPr/>
      <dgm:t>
        <a:bodyPr/>
        <a:lstStyle/>
        <a:p>
          <a:endParaRPr lang="pt-BR"/>
        </a:p>
      </dgm:t>
    </dgm:pt>
    <dgm:pt modelId="{3E49D5F1-42FA-49D4-BBAA-2A00750BD8AA}">
      <dgm:prSet phldrT="[Texto]"/>
      <dgm:spPr/>
      <dgm:t>
        <a:bodyPr/>
        <a:lstStyle/>
        <a:p>
          <a:r>
            <a:rPr lang="pt-BR" dirty="0"/>
            <a:t>Ao final do projeto, deverá ser desenvolvida proposta de curso de especialização, com uso de tecnologia EAD, constituído por módulos que possam ser, inclusive, ministrados de forma independente.</a:t>
          </a:r>
        </a:p>
      </dgm:t>
    </dgm:pt>
    <dgm:pt modelId="{4EE587DC-61F3-4626-A657-0C9F9012CE56}" type="parTrans" cxnId="{CCBF1B96-90C3-4792-8984-567205A93DEB}">
      <dgm:prSet/>
      <dgm:spPr/>
      <dgm:t>
        <a:bodyPr/>
        <a:lstStyle/>
        <a:p>
          <a:endParaRPr lang="pt-BR"/>
        </a:p>
      </dgm:t>
    </dgm:pt>
    <dgm:pt modelId="{387BB519-4D90-4D90-91ED-12F376F20D6F}" type="sibTrans" cxnId="{CCBF1B96-90C3-4792-8984-567205A93DEB}">
      <dgm:prSet/>
      <dgm:spPr/>
      <dgm:t>
        <a:bodyPr/>
        <a:lstStyle/>
        <a:p>
          <a:endParaRPr lang="pt-BR"/>
        </a:p>
      </dgm:t>
    </dgm:pt>
    <dgm:pt modelId="{A281CADC-CA3C-49D5-AF05-F08CA1E6CDF6}">
      <dgm:prSet phldrT="[Texto]"/>
      <dgm:spPr/>
      <dgm:t>
        <a:bodyPr/>
        <a:lstStyle/>
        <a:p>
          <a:r>
            <a:rPr lang="pt-BR" dirty="0"/>
            <a:t>Sistemas de monitoramento e avaliação da contratualização</a:t>
          </a:r>
        </a:p>
      </dgm:t>
    </dgm:pt>
    <dgm:pt modelId="{465E8D2A-2B92-43F5-A787-CB65EC94DC25}" type="parTrans" cxnId="{EA0810A6-B683-4D67-B0DA-9FE94BAB44B2}">
      <dgm:prSet/>
      <dgm:spPr/>
      <dgm:t>
        <a:bodyPr/>
        <a:lstStyle/>
        <a:p>
          <a:endParaRPr lang="pt-BR"/>
        </a:p>
      </dgm:t>
    </dgm:pt>
    <dgm:pt modelId="{312C5B87-5EB7-49FF-B919-764F6A69E66C}" type="sibTrans" cxnId="{EA0810A6-B683-4D67-B0DA-9FE94BAB44B2}">
      <dgm:prSet/>
      <dgm:spPr/>
      <dgm:t>
        <a:bodyPr/>
        <a:lstStyle/>
        <a:p>
          <a:endParaRPr lang="pt-BR"/>
        </a:p>
      </dgm:t>
    </dgm:pt>
    <dgm:pt modelId="{0B31AA17-8B0E-4B28-BF95-6695250384C7}">
      <dgm:prSet phldrT="[Texto]"/>
      <dgm:spPr/>
      <dgm:t>
        <a:bodyPr/>
        <a:lstStyle/>
        <a:p>
          <a:r>
            <a:rPr lang="pt-BR" dirty="0"/>
            <a:t>Sistemas de gestão de riscos, dentre outros.</a:t>
          </a:r>
        </a:p>
      </dgm:t>
    </dgm:pt>
    <dgm:pt modelId="{D7A5DD27-BA62-4370-A979-B31335B4ECF2}" type="parTrans" cxnId="{60A1AC76-787E-4B23-80C7-F184A99BD154}">
      <dgm:prSet/>
      <dgm:spPr/>
      <dgm:t>
        <a:bodyPr/>
        <a:lstStyle/>
        <a:p>
          <a:endParaRPr lang="pt-BR"/>
        </a:p>
      </dgm:t>
    </dgm:pt>
    <dgm:pt modelId="{EABB7A67-9656-4574-8591-CE84893ED6A1}" type="sibTrans" cxnId="{60A1AC76-787E-4B23-80C7-F184A99BD154}">
      <dgm:prSet/>
      <dgm:spPr/>
      <dgm:t>
        <a:bodyPr/>
        <a:lstStyle/>
        <a:p>
          <a:endParaRPr lang="pt-BR"/>
        </a:p>
      </dgm:t>
    </dgm:pt>
    <dgm:pt modelId="{AB24DA13-4AA3-4443-BFE7-70800F366565}" type="pres">
      <dgm:prSet presAssocID="{E03FE703-DBF0-4E39-9F0F-9621A5B8E7E2}" presName="linearFlow" presStyleCnt="0">
        <dgm:presLayoutVars>
          <dgm:dir/>
          <dgm:resizeHandles val="exact"/>
        </dgm:presLayoutVars>
      </dgm:prSet>
      <dgm:spPr/>
    </dgm:pt>
    <dgm:pt modelId="{D854D4F5-8D72-42D0-9D0E-EFC93FEFD777}" type="pres">
      <dgm:prSet presAssocID="{F4BCCAC3-FF26-4979-B593-CB3D29807CCD}" presName="composite" presStyleCnt="0"/>
      <dgm:spPr/>
    </dgm:pt>
    <dgm:pt modelId="{955AB2B3-6379-47B2-A796-2E4AC9BCA928}" type="pres">
      <dgm:prSet presAssocID="{F4BCCAC3-FF26-4979-B593-CB3D29807CC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3D00398-524E-47A3-8672-843DD765BC3D}" type="pres">
      <dgm:prSet presAssocID="{F4BCCAC3-FF26-4979-B593-CB3D29807CCD}" presName="txShp" presStyleLbl="node1" presStyleIdx="0" presStyleCnt="3">
        <dgm:presLayoutVars>
          <dgm:bulletEnabled val="1"/>
        </dgm:presLayoutVars>
      </dgm:prSet>
      <dgm:spPr/>
    </dgm:pt>
    <dgm:pt modelId="{54383B90-1E2B-4CC5-A155-75A0AC03BE38}" type="pres">
      <dgm:prSet presAssocID="{A5562A64-760F-4845-869B-00E79149EFED}" presName="spacing" presStyleCnt="0"/>
      <dgm:spPr/>
    </dgm:pt>
    <dgm:pt modelId="{0D2C59D0-4187-4C98-BC33-E34D2E452BDB}" type="pres">
      <dgm:prSet presAssocID="{A0B143C1-AE8A-4F57-B676-DA2B169391A6}" presName="composite" presStyleCnt="0"/>
      <dgm:spPr/>
    </dgm:pt>
    <dgm:pt modelId="{B5A3A8EA-65DA-48CC-A657-88BCFEE3350C}" type="pres">
      <dgm:prSet presAssocID="{A0B143C1-AE8A-4F57-B676-DA2B169391A6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13B699A-56A1-4917-B822-F319AF3D7341}" type="pres">
      <dgm:prSet presAssocID="{A0B143C1-AE8A-4F57-B676-DA2B169391A6}" presName="txShp" presStyleLbl="node1" presStyleIdx="1" presStyleCnt="3">
        <dgm:presLayoutVars>
          <dgm:bulletEnabled val="1"/>
        </dgm:presLayoutVars>
      </dgm:prSet>
      <dgm:spPr/>
    </dgm:pt>
    <dgm:pt modelId="{54F6DDC3-F5A1-4186-86FC-AF649D28078C}" type="pres">
      <dgm:prSet presAssocID="{261789B5-0366-4A13-814A-0146C5E85D62}" presName="spacing" presStyleCnt="0"/>
      <dgm:spPr/>
    </dgm:pt>
    <dgm:pt modelId="{B7CD7642-4B74-4F49-87D1-739FA1A12748}" type="pres">
      <dgm:prSet presAssocID="{84BB6025-12EE-406F-AFA2-34E964F3AC5D}" presName="composite" presStyleCnt="0"/>
      <dgm:spPr/>
    </dgm:pt>
    <dgm:pt modelId="{EC4E3CD8-473F-4128-8FAE-493351540B67}" type="pres">
      <dgm:prSet presAssocID="{84BB6025-12EE-406F-AFA2-34E964F3AC5D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44315FD-1149-4176-B4C7-17A054F28718}" type="pres">
      <dgm:prSet presAssocID="{84BB6025-12EE-406F-AFA2-34E964F3AC5D}" presName="txShp" presStyleLbl="node1" presStyleIdx="2" presStyleCnt="3">
        <dgm:presLayoutVars>
          <dgm:bulletEnabled val="1"/>
        </dgm:presLayoutVars>
      </dgm:prSet>
      <dgm:spPr/>
    </dgm:pt>
  </dgm:ptLst>
  <dgm:cxnLst>
    <dgm:cxn modelId="{58986D1D-8926-41CD-A2B0-0C3E27613481}" type="presOf" srcId="{D2274077-8713-4522-871E-19E63C672D89}" destId="{C13B699A-56A1-4917-B822-F319AF3D7341}" srcOrd="0" destOrd="1" presId="urn:microsoft.com/office/officeart/2005/8/layout/vList3"/>
    <dgm:cxn modelId="{D006B143-7CBC-4EFB-A967-75AB3E3A91B7}" type="presOf" srcId="{F4BCCAC3-FF26-4979-B593-CB3D29807CCD}" destId="{03D00398-524E-47A3-8672-843DD765BC3D}" srcOrd="0" destOrd="0" presId="urn:microsoft.com/office/officeart/2005/8/layout/vList3"/>
    <dgm:cxn modelId="{7A1EB767-8570-47BC-A7A9-39761B8CDD51}" type="presOf" srcId="{A281CADC-CA3C-49D5-AF05-F08CA1E6CDF6}" destId="{C13B699A-56A1-4917-B822-F319AF3D7341}" srcOrd="0" destOrd="2" presId="urn:microsoft.com/office/officeart/2005/8/layout/vList3"/>
    <dgm:cxn modelId="{A6045A69-248B-4FE4-9CA2-31A68C8A19B7}" type="presOf" srcId="{84BB6025-12EE-406F-AFA2-34E964F3AC5D}" destId="{D44315FD-1149-4176-B4C7-17A054F28718}" srcOrd="0" destOrd="0" presId="urn:microsoft.com/office/officeart/2005/8/layout/vList3"/>
    <dgm:cxn modelId="{E34ECA6F-82EE-4E01-9A48-5395B34222BD}" srcId="{E03FE703-DBF0-4E39-9F0F-9621A5B8E7E2}" destId="{84BB6025-12EE-406F-AFA2-34E964F3AC5D}" srcOrd="2" destOrd="0" parTransId="{6A2D3521-0654-43B8-AEFD-B6A04ED86C4F}" sibTransId="{F249E793-DC44-41AB-8050-5127CB174EF1}"/>
    <dgm:cxn modelId="{B0EE6276-1907-43E5-8588-B3889DC13D60}" type="presOf" srcId="{A0B143C1-AE8A-4F57-B676-DA2B169391A6}" destId="{C13B699A-56A1-4917-B822-F319AF3D7341}" srcOrd="0" destOrd="0" presId="urn:microsoft.com/office/officeart/2005/8/layout/vList3"/>
    <dgm:cxn modelId="{60A1AC76-787E-4B23-80C7-F184A99BD154}" srcId="{A0B143C1-AE8A-4F57-B676-DA2B169391A6}" destId="{0B31AA17-8B0E-4B28-BF95-6695250384C7}" srcOrd="2" destOrd="0" parTransId="{D7A5DD27-BA62-4370-A979-B31335B4ECF2}" sibTransId="{EABB7A67-9656-4574-8591-CE84893ED6A1}"/>
    <dgm:cxn modelId="{CCBF1B96-90C3-4792-8984-567205A93DEB}" srcId="{84BB6025-12EE-406F-AFA2-34E964F3AC5D}" destId="{3E49D5F1-42FA-49D4-BBAA-2A00750BD8AA}" srcOrd="0" destOrd="0" parTransId="{4EE587DC-61F3-4626-A657-0C9F9012CE56}" sibTransId="{387BB519-4D90-4D90-91ED-12F376F20D6F}"/>
    <dgm:cxn modelId="{4890399A-D212-411C-BB96-FE972C6E2446}" type="presOf" srcId="{EC4602B9-D78C-4D7A-88D2-1093816FBCED}" destId="{03D00398-524E-47A3-8672-843DD765BC3D}" srcOrd="0" destOrd="1" presId="urn:microsoft.com/office/officeart/2005/8/layout/vList3"/>
    <dgm:cxn modelId="{2143569F-E941-4621-9E84-D7B0DCA2F46F}" srcId="{F4BCCAC3-FF26-4979-B593-CB3D29807CCD}" destId="{EC4602B9-D78C-4D7A-88D2-1093816FBCED}" srcOrd="0" destOrd="0" parTransId="{3F26B91D-970B-4932-9111-516249B4DCAA}" sibTransId="{696287ED-0014-4CBB-B396-C2EB2C1FE3A4}"/>
    <dgm:cxn modelId="{EA0810A6-B683-4D67-B0DA-9FE94BAB44B2}" srcId="{A0B143C1-AE8A-4F57-B676-DA2B169391A6}" destId="{A281CADC-CA3C-49D5-AF05-F08CA1E6CDF6}" srcOrd="1" destOrd="0" parTransId="{465E8D2A-2B92-43F5-A787-CB65EC94DC25}" sibTransId="{312C5B87-5EB7-49FF-B919-764F6A69E66C}"/>
    <dgm:cxn modelId="{358E51BF-D643-48A1-85B8-FB4D6C7A59EB}" srcId="{A0B143C1-AE8A-4F57-B676-DA2B169391A6}" destId="{D2274077-8713-4522-871E-19E63C672D89}" srcOrd="0" destOrd="0" parTransId="{AB6B2B7A-CC98-4ED9-93D9-C0D7B38B0850}" sibTransId="{CEC2B10B-16C2-4C2F-8DAB-C3A5F3334226}"/>
    <dgm:cxn modelId="{38B5AEC5-13D2-41E8-8CF0-C9C4547F29EB}" type="presOf" srcId="{0B31AA17-8B0E-4B28-BF95-6695250384C7}" destId="{C13B699A-56A1-4917-B822-F319AF3D7341}" srcOrd="0" destOrd="3" presId="urn:microsoft.com/office/officeart/2005/8/layout/vList3"/>
    <dgm:cxn modelId="{4321BDDB-E144-43E8-A800-A187F4728334}" type="presOf" srcId="{E03FE703-DBF0-4E39-9F0F-9621A5B8E7E2}" destId="{AB24DA13-4AA3-4443-BFE7-70800F366565}" srcOrd="0" destOrd="0" presId="urn:microsoft.com/office/officeart/2005/8/layout/vList3"/>
    <dgm:cxn modelId="{D556D6E2-7A3C-4377-A738-08B1C462EDC3}" srcId="{E03FE703-DBF0-4E39-9F0F-9621A5B8E7E2}" destId="{A0B143C1-AE8A-4F57-B676-DA2B169391A6}" srcOrd="1" destOrd="0" parTransId="{4A930DBD-D209-42B5-B281-C4AE34EA6E5D}" sibTransId="{261789B5-0366-4A13-814A-0146C5E85D62}"/>
    <dgm:cxn modelId="{692381EE-A443-40EA-8A50-4C29961C37A6}" type="presOf" srcId="{3E49D5F1-42FA-49D4-BBAA-2A00750BD8AA}" destId="{D44315FD-1149-4176-B4C7-17A054F28718}" srcOrd="0" destOrd="1" presId="urn:microsoft.com/office/officeart/2005/8/layout/vList3"/>
    <dgm:cxn modelId="{8987B1FD-4A70-4DB2-97D8-E36E683E3710}" srcId="{E03FE703-DBF0-4E39-9F0F-9621A5B8E7E2}" destId="{F4BCCAC3-FF26-4979-B593-CB3D29807CCD}" srcOrd="0" destOrd="0" parTransId="{53E2C546-BDC0-4F24-B71E-62348D0038D9}" sibTransId="{A5562A64-760F-4845-869B-00E79149EFED}"/>
    <dgm:cxn modelId="{362C0C46-59EA-4343-8C7F-2DEFA5053657}" type="presParOf" srcId="{AB24DA13-4AA3-4443-BFE7-70800F366565}" destId="{D854D4F5-8D72-42D0-9D0E-EFC93FEFD777}" srcOrd="0" destOrd="0" presId="urn:microsoft.com/office/officeart/2005/8/layout/vList3"/>
    <dgm:cxn modelId="{A8537657-F044-408D-AE24-CBE08A7C2061}" type="presParOf" srcId="{D854D4F5-8D72-42D0-9D0E-EFC93FEFD777}" destId="{955AB2B3-6379-47B2-A796-2E4AC9BCA928}" srcOrd="0" destOrd="0" presId="urn:microsoft.com/office/officeart/2005/8/layout/vList3"/>
    <dgm:cxn modelId="{F051494E-65FE-4D62-A8CC-79DFF616569D}" type="presParOf" srcId="{D854D4F5-8D72-42D0-9D0E-EFC93FEFD777}" destId="{03D00398-524E-47A3-8672-843DD765BC3D}" srcOrd="1" destOrd="0" presId="urn:microsoft.com/office/officeart/2005/8/layout/vList3"/>
    <dgm:cxn modelId="{D94980D2-2CCC-4031-9658-CB7AFB8F7B59}" type="presParOf" srcId="{AB24DA13-4AA3-4443-BFE7-70800F366565}" destId="{54383B90-1E2B-4CC5-A155-75A0AC03BE38}" srcOrd="1" destOrd="0" presId="urn:microsoft.com/office/officeart/2005/8/layout/vList3"/>
    <dgm:cxn modelId="{FECAA8CE-21A5-4AA9-AFE9-56DCF80870CC}" type="presParOf" srcId="{AB24DA13-4AA3-4443-BFE7-70800F366565}" destId="{0D2C59D0-4187-4C98-BC33-E34D2E452BDB}" srcOrd="2" destOrd="0" presId="urn:microsoft.com/office/officeart/2005/8/layout/vList3"/>
    <dgm:cxn modelId="{FBDCB477-C539-464B-90B5-69F3BF284165}" type="presParOf" srcId="{0D2C59D0-4187-4C98-BC33-E34D2E452BDB}" destId="{B5A3A8EA-65DA-48CC-A657-88BCFEE3350C}" srcOrd="0" destOrd="0" presId="urn:microsoft.com/office/officeart/2005/8/layout/vList3"/>
    <dgm:cxn modelId="{E7BA4DB6-62B5-41AA-B1D8-A67A3DB21CC2}" type="presParOf" srcId="{0D2C59D0-4187-4C98-BC33-E34D2E452BDB}" destId="{C13B699A-56A1-4917-B822-F319AF3D7341}" srcOrd="1" destOrd="0" presId="urn:microsoft.com/office/officeart/2005/8/layout/vList3"/>
    <dgm:cxn modelId="{404DED8F-2CE7-407A-A5A7-289ED0DFD904}" type="presParOf" srcId="{AB24DA13-4AA3-4443-BFE7-70800F366565}" destId="{54F6DDC3-F5A1-4186-86FC-AF649D28078C}" srcOrd="3" destOrd="0" presId="urn:microsoft.com/office/officeart/2005/8/layout/vList3"/>
    <dgm:cxn modelId="{E8F02624-515F-446B-971F-5815AB8871E9}" type="presParOf" srcId="{AB24DA13-4AA3-4443-BFE7-70800F366565}" destId="{B7CD7642-4B74-4F49-87D1-739FA1A12748}" srcOrd="4" destOrd="0" presId="urn:microsoft.com/office/officeart/2005/8/layout/vList3"/>
    <dgm:cxn modelId="{9F501C7D-88F3-4354-9A84-429168A24227}" type="presParOf" srcId="{B7CD7642-4B74-4F49-87D1-739FA1A12748}" destId="{EC4E3CD8-473F-4128-8FAE-493351540B67}" srcOrd="0" destOrd="0" presId="urn:microsoft.com/office/officeart/2005/8/layout/vList3"/>
    <dgm:cxn modelId="{137C0F1F-2D43-48C8-A572-3059F035B010}" type="presParOf" srcId="{B7CD7642-4B74-4F49-87D1-739FA1A12748}" destId="{D44315FD-1149-4176-B4C7-17A054F287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FE204F-3830-47DB-A3AE-86DF484F146E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BE9D20-530C-4B28-A112-42DF7DDF057D}">
      <dgm:prSet phldrT="[Tex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pt-BR" dirty="0"/>
            <a:t>Contratualização</a:t>
          </a:r>
        </a:p>
      </dgm:t>
    </dgm:pt>
    <dgm:pt modelId="{7CD67A60-E02D-4EB1-94F4-429C261796C8}" type="parTrans" cxnId="{ECB2E6B5-62F3-478B-A002-6A260F0B1D03}">
      <dgm:prSet/>
      <dgm:spPr/>
      <dgm:t>
        <a:bodyPr/>
        <a:lstStyle/>
        <a:p>
          <a:endParaRPr lang="pt-BR"/>
        </a:p>
      </dgm:t>
    </dgm:pt>
    <dgm:pt modelId="{D214C243-FD25-4C43-B1C4-C965E170E319}" type="sibTrans" cxnId="{ECB2E6B5-62F3-478B-A002-6A260F0B1D03}">
      <dgm:prSet/>
      <dgm:spPr/>
      <dgm:t>
        <a:bodyPr/>
        <a:lstStyle/>
        <a:p>
          <a:endParaRPr lang="pt-BR"/>
        </a:p>
      </dgm:t>
    </dgm:pt>
    <dgm:pt modelId="{C62A59FB-C4DB-45EA-8609-73804266F768}">
      <dgm:prSet phldrT="[Texto]" custT="1"/>
      <dgm:spPr/>
      <dgm:t>
        <a:bodyPr/>
        <a:lstStyle/>
        <a:p>
          <a:r>
            <a:rPr lang="pt-BR" sz="1200" dirty="0"/>
            <a:t>CEBAS</a:t>
          </a:r>
        </a:p>
      </dgm:t>
    </dgm:pt>
    <dgm:pt modelId="{73FDAA19-BD8E-422F-845B-52B946740B4F}" type="parTrans" cxnId="{F07F1632-0D66-495A-9F28-EFBAE4B1C76C}">
      <dgm:prSet/>
      <dgm:spPr/>
      <dgm:t>
        <a:bodyPr/>
        <a:lstStyle/>
        <a:p>
          <a:endParaRPr lang="pt-BR"/>
        </a:p>
      </dgm:t>
    </dgm:pt>
    <dgm:pt modelId="{D8E2E271-5956-493A-86C2-7AA351324F97}" type="sibTrans" cxnId="{F07F1632-0D66-495A-9F28-EFBAE4B1C76C}">
      <dgm:prSet/>
      <dgm:spPr/>
      <dgm:t>
        <a:bodyPr/>
        <a:lstStyle/>
        <a:p>
          <a:endParaRPr lang="pt-BR"/>
        </a:p>
      </dgm:t>
    </dgm:pt>
    <dgm:pt modelId="{159B3F0F-D56B-4271-817B-41EA21B21B39}">
      <dgm:prSet phldrT="[Texto]" custT="1"/>
      <dgm:spPr/>
      <dgm:t>
        <a:bodyPr/>
        <a:lstStyle/>
        <a:p>
          <a:r>
            <a:rPr lang="pt-BR" sz="1200" dirty="0"/>
            <a:t>Contratualização com hospitais </a:t>
          </a:r>
          <a:r>
            <a:rPr lang="pt-BR" sz="1200" dirty="0" err="1"/>
            <a:t>universitarios</a:t>
          </a:r>
          <a:endParaRPr lang="pt-BR" sz="1200" dirty="0"/>
        </a:p>
      </dgm:t>
    </dgm:pt>
    <dgm:pt modelId="{4FFC14D5-B2A7-43D1-9FDF-C9A4E8CABFD5}" type="parTrans" cxnId="{32A1FF9C-CEE0-4354-9E71-BA3EE9C33D2C}">
      <dgm:prSet/>
      <dgm:spPr/>
      <dgm:t>
        <a:bodyPr/>
        <a:lstStyle/>
        <a:p>
          <a:endParaRPr lang="pt-BR"/>
        </a:p>
      </dgm:t>
    </dgm:pt>
    <dgm:pt modelId="{F9B8570B-2626-44FF-8CD9-6D1C239984FE}" type="sibTrans" cxnId="{32A1FF9C-CEE0-4354-9E71-BA3EE9C33D2C}">
      <dgm:prSet/>
      <dgm:spPr/>
      <dgm:t>
        <a:bodyPr/>
        <a:lstStyle/>
        <a:p>
          <a:endParaRPr lang="pt-BR"/>
        </a:p>
      </dgm:t>
    </dgm:pt>
    <dgm:pt modelId="{082958FF-80B3-4C12-96E1-27809BD08A56}">
      <dgm:prSet phldrT="[Texto]" custT="1"/>
      <dgm:spPr/>
      <dgm:t>
        <a:bodyPr/>
        <a:lstStyle/>
        <a:p>
          <a:r>
            <a:rPr lang="pt-BR" sz="1200" dirty="0"/>
            <a:t>Contratualização interfederativa </a:t>
          </a:r>
        </a:p>
      </dgm:t>
    </dgm:pt>
    <dgm:pt modelId="{987FCD24-9E8B-41DB-BC47-A44423FF2D1C}" type="parTrans" cxnId="{C1A6674F-7FBD-47DC-B7B3-2D253482A8D7}">
      <dgm:prSet/>
      <dgm:spPr/>
      <dgm:t>
        <a:bodyPr/>
        <a:lstStyle/>
        <a:p>
          <a:endParaRPr lang="pt-BR"/>
        </a:p>
      </dgm:t>
    </dgm:pt>
    <dgm:pt modelId="{5BE855DE-1AB1-4539-90DD-E92DCA453C2E}" type="sibTrans" cxnId="{C1A6674F-7FBD-47DC-B7B3-2D253482A8D7}">
      <dgm:prSet/>
      <dgm:spPr/>
      <dgm:t>
        <a:bodyPr/>
        <a:lstStyle/>
        <a:p>
          <a:endParaRPr lang="pt-BR"/>
        </a:p>
      </dgm:t>
    </dgm:pt>
    <dgm:pt modelId="{0F54DA2D-76AD-42D9-8F96-31F8AE5D1E3E}">
      <dgm:prSet phldrT="[Texto]" custT="1"/>
      <dgm:spPr/>
      <dgm:t>
        <a:bodyPr/>
        <a:lstStyle/>
        <a:p>
          <a:r>
            <a:rPr lang="pt-BR" sz="1200" dirty="0"/>
            <a:t>Convênios e contratos  com filantrópicas e entidades civis sem fins lucrativos</a:t>
          </a:r>
        </a:p>
      </dgm:t>
    </dgm:pt>
    <dgm:pt modelId="{423E2D4C-44DF-4AC3-ACDE-2E0965A0B858}" type="parTrans" cxnId="{A5BB86EA-ECE7-471A-8569-C032879E1AF3}">
      <dgm:prSet/>
      <dgm:spPr/>
      <dgm:t>
        <a:bodyPr/>
        <a:lstStyle/>
        <a:p>
          <a:endParaRPr lang="pt-BR"/>
        </a:p>
      </dgm:t>
    </dgm:pt>
    <dgm:pt modelId="{7AD929AE-26BF-4B5E-B248-28583641D10A}" type="sibTrans" cxnId="{A5BB86EA-ECE7-471A-8569-C032879E1AF3}">
      <dgm:prSet/>
      <dgm:spPr/>
      <dgm:t>
        <a:bodyPr/>
        <a:lstStyle/>
        <a:p>
          <a:endParaRPr lang="pt-BR"/>
        </a:p>
      </dgm:t>
    </dgm:pt>
    <dgm:pt modelId="{44F38A3B-A524-404F-AFD3-3064B8D6EB1A}">
      <dgm:prSet phldrT="[Texto]" custT="1"/>
      <dgm:spPr/>
      <dgm:t>
        <a:bodyPr/>
        <a:lstStyle/>
        <a:p>
          <a:r>
            <a:rPr lang="pt-BR" sz="1200" dirty="0"/>
            <a:t>Contratos de gestão com organizações sociais</a:t>
          </a:r>
        </a:p>
      </dgm:t>
    </dgm:pt>
    <dgm:pt modelId="{8CB99B19-DA5C-4497-B8B3-C95FD48C3243}" type="parTrans" cxnId="{7FB343D7-4498-4101-A8B1-B9844132ABBE}">
      <dgm:prSet/>
      <dgm:spPr/>
      <dgm:t>
        <a:bodyPr/>
        <a:lstStyle/>
        <a:p>
          <a:endParaRPr lang="pt-BR"/>
        </a:p>
      </dgm:t>
    </dgm:pt>
    <dgm:pt modelId="{43FE227C-F96C-474A-A3F7-37AC15A656BA}" type="sibTrans" cxnId="{7FB343D7-4498-4101-A8B1-B9844132ABBE}">
      <dgm:prSet/>
      <dgm:spPr/>
      <dgm:t>
        <a:bodyPr/>
        <a:lstStyle/>
        <a:p>
          <a:endParaRPr lang="pt-BR"/>
        </a:p>
      </dgm:t>
    </dgm:pt>
    <dgm:pt modelId="{CCC98036-5EBF-443B-9F88-32FC88D9D407}">
      <dgm:prSet phldrT="[Texto]" custT="1"/>
      <dgm:spPr/>
      <dgm:t>
        <a:bodyPr/>
        <a:lstStyle/>
        <a:p>
          <a:r>
            <a:rPr lang="pt-BR" sz="1200" dirty="0"/>
            <a:t>Contratação de fundações de apoio</a:t>
          </a:r>
        </a:p>
      </dgm:t>
    </dgm:pt>
    <dgm:pt modelId="{8B4FADD7-86CD-49EF-8C60-707955EBA65E}" type="parTrans" cxnId="{FC7C69E8-46B3-49D7-89FA-9A8F2D70F427}">
      <dgm:prSet/>
      <dgm:spPr/>
      <dgm:t>
        <a:bodyPr/>
        <a:lstStyle/>
        <a:p>
          <a:endParaRPr lang="pt-BR"/>
        </a:p>
      </dgm:t>
    </dgm:pt>
    <dgm:pt modelId="{C5883EC4-8161-44AB-8ABB-41734198B6D4}" type="sibTrans" cxnId="{FC7C69E8-46B3-49D7-89FA-9A8F2D70F427}">
      <dgm:prSet/>
      <dgm:spPr/>
      <dgm:t>
        <a:bodyPr/>
        <a:lstStyle/>
        <a:p>
          <a:endParaRPr lang="pt-BR"/>
        </a:p>
      </dgm:t>
    </dgm:pt>
    <dgm:pt modelId="{6073446D-7AC2-4E95-82AB-00EFDC814809}">
      <dgm:prSet phldrT="[Texto]" custT="1"/>
      <dgm:spPr/>
      <dgm:t>
        <a:bodyPr/>
        <a:lstStyle/>
        <a:p>
          <a:r>
            <a:rPr lang="pt-BR" sz="1200" dirty="0"/>
            <a:t>Dentro do governo: agências </a:t>
          </a:r>
          <a:r>
            <a:rPr lang="pt-BR" sz="1200" dirty="0" err="1"/>
            <a:t>regul</a:t>
          </a:r>
          <a:r>
            <a:rPr lang="pt-BR" sz="1200" dirty="0"/>
            <a:t>.,fundações estatais</a:t>
          </a:r>
          <a:r>
            <a:rPr lang="pt-BR" sz="1200"/>
            <a:t>, consórcios</a:t>
          </a:r>
          <a:endParaRPr lang="pt-BR" sz="1200" dirty="0"/>
        </a:p>
      </dgm:t>
    </dgm:pt>
    <dgm:pt modelId="{E8851D5F-2894-4D65-9786-9EFC67253485}" type="parTrans" cxnId="{DB9A0F0C-79DE-48C2-A36C-54170562CD31}">
      <dgm:prSet/>
      <dgm:spPr/>
      <dgm:t>
        <a:bodyPr/>
        <a:lstStyle/>
        <a:p>
          <a:endParaRPr lang="pt-BR"/>
        </a:p>
      </dgm:t>
    </dgm:pt>
    <dgm:pt modelId="{2624F87F-C77A-4C3E-B7ED-AA5A4D01F2E8}" type="sibTrans" cxnId="{DB9A0F0C-79DE-48C2-A36C-54170562CD31}">
      <dgm:prSet/>
      <dgm:spPr/>
      <dgm:t>
        <a:bodyPr/>
        <a:lstStyle/>
        <a:p>
          <a:endParaRPr lang="pt-BR"/>
        </a:p>
      </dgm:t>
    </dgm:pt>
    <dgm:pt modelId="{45EAFD22-C30A-4EB1-831D-506E5DB45F8F}">
      <dgm:prSet phldrT="[Texto]" custT="1"/>
      <dgm:spPr/>
      <dgm:t>
        <a:bodyPr/>
        <a:lstStyle/>
        <a:p>
          <a:r>
            <a:rPr lang="pt-BR" sz="1100" dirty="0"/>
            <a:t>Contratualização</a:t>
          </a:r>
          <a:r>
            <a:rPr lang="pt-BR" sz="1200" dirty="0"/>
            <a:t> de metas PMAQ</a:t>
          </a:r>
        </a:p>
      </dgm:t>
    </dgm:pt>
    <dgm:pt modelId="{6EB2845D-9C01-4C64-8C80-7D138B8E455B}" type="parTrans" cxnId="{3EEE2DD0-59C0-4678-84BA-7B242D5CA1EB}">
      <dgm:prSet/>
      <dgm:spPr/>
      <dgm:t>
        <a:bodyPr/>
        <a:lstStyle/>
        <a:p>
          <a:endParaRPr lang="pt-BR"/>
        </a:p>
      </dgm:t>
    </dgm:pt>
    <dgm:pt modelId="{B3AC7E23-1DC8-408D-BC13-478410D3C5F9}" type="sibTrans" cxnId="{3EEE2DD0-59C0-4678-84BA-7B242D5CA1EB}">
      <dgm:prSet/>
      <dgm:spPr/>
      <dgm:t>
        <a:bodyPr/>
        <a:lstStyle/>
        <a:p>
          <a:endParaRPr lang="pt-BR"/>
        </a:p>
      </dgm:t>
    </dgm:pt>
    <dgm:pt modelId="{A1D1DCF8-5475-4AD2-B3FE-07F419A66ED2}" type="pres">
      <dgm:prSet presAssocID="{F5FE204F-3830-47DB-A3AE-86DF484F146E}" presName="composite" presStyleCnt="0">
        <dgm:presLayoutVars>
          <dgm:chMax val="1"/>
          <dgm:dir/>
          <dgm:resizeHandles val="exact"/>
        </dgm:presLayoutVars>
      </dgm:prSet>
      <dgm:spPr/>
    </dgm:pt>
    <dgm:pt modelId="{61A7C697-C168-476E-9744-0392A3CEA5AF}" type="pres">
      <dgm:prSet presAssocID="{F5FE204F-3830-47DB-A3AE-86DF484F146E}" presName="radial" presStyleCnt="0">
        <dgm:presLayoutVars>
          <dgm:animLvl val="ctr"/>
        </dgm:presLayoutVars>
      </dgm:prSet>
      <dgm:spPr/>
    </dgm:pt>
    <dgm:pt modelId="{658E4B46-2367-4523-8474-E7606469C372}" type="pres">
      <dgm:prSet presAssocID="{07BE9D20-530C-4B28-A112-42DF7DDF057D}" presName="centerShape" presStyleLbl="vennNode1" presStyleIdx="0" presStyleCnt="9"/>
      <dgm:spPr/>
    </dgm:pt>
    <dgm:pt modelId="{FD3EB1EE-BD84-453E-BE9D-7215BA4C0EA7}" type="pres">
      <dgm:prSet presAssocID="{6073446D-7AC2-4E95-82AB-00EFDC814809}" presName="node" presStyleLbl="vennNode1" presStyleIdx="1" presStyleCnt="9">
        <dgm:presLayoutVars>
          <dgm:bulletEnabled val="1"/>
        </dgm:presLayoutVars>
      </dgm:prSet>
      <dgm:spPr/>
    </dgm:pt>
    <dgm:pt modelId="{A339829F-2AEF-4825-876F-7361E10E21C7}" type="pres">
      <dgm:prSet presAssocID="{C62A59FB-C4DB-45EA-8609-73804266F768}" presName="node" presStyleLbl="vennNode1" presStyleIdx="2" presStyleCnt="9">
        <dgm:presLayoutVars>
          <dgm:bulletEnabled val="1"/>
        </dgm:presLayoutVars>
      </dgm:prSet>
      <dgm:spPr/>
    </dgm:pt>
    <dgm:pt modelId="{96FFBDBD-4B01-4928-A1F6-EBF750E58BA1}" type="pres">
      <dgm:prSet presAssocID="{159B3F0F-D56B-4271-817B-41EA21B21B39}" presName="node" presStyleLbl="vennNode1" presStyleIdx="3" presStyleCnt="9">
        <dgm:presLayoutVars>
          <dgm:bulletEnabled val="1"/>
        </dgm:presLayoutVars>
      </dgm:prSet>
      <dgm:spPr/>
    </dgm:pt>
    <dgm:pt modelId="{2CF3A380-4CC0-4CFB-988C-EDAE25824FBE}" type="pres">
      <dgm:prSet presAssocID="{082958FF-80B3-4C12-96E1-27809BD08A56}" presName="node" presStyleLbl="vennNode1" presStyleIdx="4" presStyleCnt="9">
        <dgm:presLayoutVars>
          <dgm:bulletEnabled val="1"/>
        </dgm:presLayoutVars>
      </dgm:prSet>
      <dgm:spPr/>
    </dgm:pt>
    <dgm:pt modelId="{6BF23BAF-6EC3-47E0-8BDF-214120DA2AE5}" type="pres">
      <dgm:prSet presAssocID="{0F54DA2D-76AD-42D9-8F96-31F8AE5D1E3E}" presName="node" presStyleLbl="vennNode1" presStyleIdx="5" presStyleCnt="9">
        <dgm:presLayoutVars>
          <dgm:bulletEnabled val="1"/>
        </dgm:presLayoutVars>
      </dgm:prSet>
      <dgm:spPr/>
    </dgm:pt>
    <dgm:pt modelId="{0F04BBA3-7DC6-41C1-8AA3-0EA968CCE864}" type="pres">
      <dgm:prSet presAssocID="{44F38A3B-A524-404F-AFD3-3064B8D6EB1A}" presName="node" presStyleLbl="vennNode1" presStyleIdx="6" presStyleCnt="9">
        <dgm:presLayoutVars>
          <dgm:bulletEnabled val="1"/>
        </dgm:presLayoutVars>
      </dgm:prSet>
      <dgm:spPr/>
    </dgm:pt>
    <dgm:pt modelId="{E2CCE535-F190-476F-B365-10900A1B2C7B}" type="pres">
      <dgm:prSet presAssocID="{CCC98036-5EBF-443B-9F88-32FC88D9D407}" presName="node" presStyleLbl="vennNode1" presStyleIdx="7" presStyleCnt="9">
        <dgm:presLayoutVars>
          <dgm:bulletEnabled val="1"/>
        </dgm:presLayoutVars>
      </dgm:prSet>
      <dgm:spPr/>
    </dgm:pt>
    <dgm:pt modelId="{E41FCF84-DE88-4D02-87B2-AFD0DBD78BA0}" type="pres">
      <dgm:prSet presAssocID="{45EAFD22-C30A-4EB1-831D-506E5DB45F8F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31306E07-762F-4937-BCDE-5C66CC2E26D8}" type="presOf" srcId="{CCC98036-5EBF-443B-9F88-32FC88D9D407}" destId="{E2CCE535-F190-476F-B365-10900A1B2C7B}" srcOrd="0" destOrd="0" presId="urn:microsoft.com/office/officeart/2005/8/layout/radial3"/>
    <dgm:cxn modelId="{DB9A0F0C-79DE-48C2-A36C-54170562CD31}" srcId="{07BE9D20-530C-4B28-A112-42DF7DDF057D}" destId="{6073446D-7AC2-4E95-82AB-00EFDC814809}" srcOrd="0" destOrd="0" parTransId="{E8851D5F-2894-4D65-9786-9EFC67253485}" sibTransId="{2624F87F-C77A-4C3E-B7ED-AA5A4D01F2E8}"/>
    <dgm:cxn modelId="{F07F1632-0D66-495A-9F28-EFBAE4B1C76C}" srcId="{07BE9D20-530C-4B28-A112-42DF7DDF057D}" destId="{C62A59FB-C4DB-45EA-8609-73804266F768}" srcOrd="1" destOrd="0" parTransId="{73FDAA19-BD8E-422F-845B-52B946740B4F}" sibTransId="{D8E2E271-5956-493A-86C2-7AA351324F97}"/>
    <dgm:cxn modelId="{5B6D405C-ADC4-4B10-9FA6-D783408DDD57}" type="presOf" srcId="{45EAFD22-C30A-4EB1-831D-506E5DB45F8F}" destId="{E41FCF84-DE88-4D02-87B2-AFD0DBD78BA0}" srcOrd="0" destOrd="0" presId="urn:microsoft.com/office/officeart/2005/8/layout/radial3"/>
    <dgm:cxn modelId="{8C42E842-D888-49BF-B234-C9D9451F2D71}" type="presOf" srcId="{F5FE204F-3830-47DB-A3AE-86DF484F146E}" destId="{A1D1DCF8-5475-4AD2-B3FE-07F419A66ED2}" srcOrd="0" destOrd="0" presId="urn:microsoft.com/office/officeart/2005/8/layout/radial3"/>
    <dgm:cxn modelId="{4FA7E867-5EBF-4C5E-AF88-05FBCB0FD99C}" type="presOf" srcId="{C62A59FB-C4DB-45EA-8609-73804266F768}" destId="{A339829F-2AEF-4825-876F-7361E10E21C7}" srcOrd="0" destOrd="0" presId="urn:microsoft.com/office/officeart/2005/8/layout/radial3"/>
    <dgm:cxn modelId="{C1A6674F-7FBD-47DC-B7B3-2D253482A8D7}" srcId="{07BE9D20-530C-4B28-A112-42DF7DDF057D}" destId="{082958FF-80B3-4C12-96E1-27809BD08A56}" srcOrd="3" destOrd="0" parTransId="{987FCD24-9E8B-41DB-BC47-A44423FF2D1C}" sibTransId="{5BE855DE-1AB1-4539-90DD-E92DCA453C2E}"/>
    <dgm:cxn modelId="{2C239E95-5580-4D34-B90D-8856BC6F4156}" type="presOf" srcId="{07BE9D20-530C-4B28-A112-42DF7DDF057D}" destId="{658E4B46-2367-4523-8474-E7606469C372}" srcOrd="0" destOrd="0" presId="urn:microsoft.com/office/officeart/2005/8/layout/radial3"/>
    <dgm:cxn modelId="{CB976296-2730-49B7-AC10-63E9595A310F}" type="presOf" srcId="{159B3F0F-D56B-4271-817B-41EA21B21B39}" destId="{96FFBDBD-4B01-4928-A1F6-EBF750E58BA1}" srcOrd="0" destOrd="0" presId="urn:microsoft.com/office/officeart/2005/8/layout/radial3"/>
    <dgm:cxn modelId="{48A41F9B-D11B-40F0-ACBF-A597C5BD7AD3}" type="presOf" srcId="{0F54DA2D-76AD-42D9-8F96-31F8AE5D1E3E}" destId="{6BF23BAF-6EC3-47E0-8BDF-214120DA2AE5}" srcOrd="0" destOrd="0" presId="urn:microsoft.com/office/officeart/2005/8/layout/radial3"/>
    <dgm:cxn modelId="{32A1FF9C-CEE0-4354-9E71-BA3EE9C33D2C}" srcId="{07BE9D20-530C-4B28-A112-42DF7DDF057D}" destId="{159B3F0F-D56B-4271-817B-41EA21B21B39}" srcOrd="2" destOrd="0" parTransId="{4FFC14D5-B2A7-43D1-9FDF-C9A4E8CABFD5}" sibTransId="{F9B8570B-2626-44FF-8CD9-6D1C239984FE}"/>
    <dgm:cxn modelId="{49B9B29E-812A-47A5-9345-D9E03E67976F}" type="presOf" srcId="{082958FF-80B3-4C12-96E1-27809BD08A56}" destId="{2CF3A380-4CC0-4CFB-988C-EDAE25824FBE}" srcOrd="0" destOrd="0" presId="urn:microsoft.com/office/officeart/2005/8/layout/radial3"/>
    <dgm:cxn modelId="{ECB2E6B5-62F3-478B-A002-6A260F0B1D03}" srcId="{F5FE204F-3830-47DB-A3AE-86DF484F146E}" destId="{07BE9D20-530C-4B28-A112-42DF7DDF057D}" srcOrd="0" destOrd="0" parTransId="{7CD67A60-E02D-4EB1-94F4-429C261796C8}" sibTransId="{D214C243-FD25-4C43-B1C4-C965E170E319}"/>
    <dgm:cxn modelId="{3EEE2DD0-59C0-4678-84BA-7B242D5CA1EB}" srcId="{07BE9D20-530C-4B28-A112-42DF7DDF057D}" destId="{45EAFD22-C30A-4EB1-831D-506E5DB45F8F}" srcOrd="7" destOrd="0" parTransId="{6EB2845D-9C01-4C64-8C80-7D138B8E455B}" sibTransId="{B3AC7E23-1DC8-408D-BC13-478410D3C5F9}"/>
    <dgm:cxn modelId="{7FB343D7-4498-4101-A8B1-B9844132ABBE}" srcId="{07BE9D20-530C-4B28-A112-42DF7DDF057D}" destId="{44F38A3B-A524-404F-AFD3-3064B8D6EB1A}" srcOrd="5" destOrd="0" parTransId="{8CB99B19-DA5C-4497-B8B3-C95FD48C3243}" sibTransId="{43FE227C-F96C-474A-A3F7-37AC15A656BA}"/>
    <dgm:cxn modelId="{FC7C69E8-46B3-49D7-89FA-9A8F2D70F427}" srcId="{07BE9D20-530C-4B28-A112-42DF7DDF057D}" destId="{CCC98036-5EBF-443B-9F88-32FC88D9D407}" srcOrd="6" destOrd="0" parTransId="{8B4FADD7-86CD-49EF-8C60-707955EBA65E}" sibTransId="{C5883EC4-8161-44AB-8ABB-41734198B6D4}"/>
    <dgm:cxn modelId="{A5BB86EA-ECE7-471A-8569-C032879E1AF3}" srcId="{07BE9D20-530C-4B28-A112-42DF7DDF057D}" destId="{0F54DA2D-76AD-42D9-8F96-31F8AE5D1E3E}" srcOrd="4" destOrd="0" parTransId="{423E2D4C-44DF-4AC3-ACDE-2E0965A0B858}" sibTransId="{7AD929AE-26BF-4B5E-B248-28583641D10A}"/>
    <dgm:cxn modelId="{1AEF5BED-248A-42CB-8B1A-58B0EC2EFA2A}" type="presOf" srcId="{6073446D-7AC2-4E95-82AB-00EFDC814809}" destId="{FD3EB1EE-BD84-453E-BE9D-7215BA4C0EA7}" srcOrd="0" destOrd="0" presId="urn:microsoft.com/office/officeart/2005/8/layout/radial3"/>
    <dgm:cxn modelId="{0CDC95F8-7625-4F26-B4FD-B29F1D3CE865}" type="presOf" srcId="{44F38A3B-A524-404F-AFD3-3064B8D6EB1A}" destId="{0F04BBA3-7DC6-41C1-8AA3-0EA968CCE864}" srcOrd="0" destOrd="0" presId="urn:microsoft.com/office/officeart/2005/8/layout/radial3"/>
    <dgm:cxn modelId="{E34A9818-DF7E-4C10-B029-9AF018163F45}" type="presParOf" srcId="{A1D1DCF8-5475-4AD2-B3FE-07F419A66ED2}" destId="{61A7C697-C168-476E-9744-0392A3CEA5AF}" srcOrd="0" destOrd="0" presId="urn:microsoft.com/office/officeart/2005/8/layout/radial3"/>
    <dgm:cxn modelId="{AAA87805-C1A2-4A33-9D07-E4CB6E232892}" type="presParOf" srcId="{61A7C697-C168-476E-9744-0392A3CEA5AF}" destId="{658E4B46-2367-4523-8474-E7606469C372}" srcOrd="0" destOrd="0" presId="urn:microsoft.com/office/officeart/2005/8/layout/radial3"/>
    <dgm:cxn modelId="{E68D42CF-04D1-41A6-8EB0-E950BF2ECBFA}" type="presParOf" srcId="{61A7C697-C168-476E-9744-0392A3CEA5AF}" destId="{FD3EB1EE-BD84-453E-BE9D-7215BA4C0EA7}" srcOrd="1" destOrd="0" presId="urn:microsoft.com/office/officeart/2005/8/layout/radial3"/>
    <dgm:cxn modelId="{90CFD46D-6837-4BAE-A245-4C1B9E3AC771}" type="presParOf" srcId="{61A7C697-C168-476E-9744-0392A3CEA5AF}" destId="{A339829F-2AEF-4825-876F-7361E10E21C7}" srcOrd="2" destOrd="0" presId="urn:microsoft.com/office/officeart/2005/8/layout/radial3"/>
    <dgm:cxn modelId="{D61E7BF7-D8E3-448A-A437-03EC0FDB95E7}" type="presParOf" srcId="{61A7C697-C168-476E-9744-0392A3CEA5AF}" destId="{96FFBDBD-4B01-4928-A1F6-EBF750E58BA1}" srcOrd="3" destOrd="0" presId="urn:microsoft.com/office/officeart/2005/8/layout/radial3"/>
    <dgm:cxn modelId="{1F2C0C45-F890-4BC0-B372-23255B316CF2}" type="presParOf" srcId="{61A7C697-C168-476E-9744-0392A3CEA5AF}" destId="{2CF3A380-4CC0-4CFB-988C-EDAE25824FBE}" srcOrd="4" destOrd="0" presId="urn:microsoft.com/office/officeart/2005/8/layout/radial3"/>
    <dgm:cxn modelId="{4AAB5A9C-5B04-492C-AFD3-275A9743A8E1}" type="presParOf" srcId="{61A7C697-C168-476E-9744-0392A3CEA5AF}" destId="{6BF23BAF-6EC3-47E0-8BDF-214120DA2AE5}" srcOrd="5" destOrd="0" presId="urn:microsoft.com/office/officeart/2005/8/layout/radial3"/>
    <dgm:cxn modelId="{EB9B61FA-01AE-4F63-A0B8-D48340C3F694}" type="presParOf" srcId="{61A7C697-C168-476E-9744-0392A3CEA5AF}" destId="{0F04BBA3-7DC6-41C1-8AA3-0EA968CCE864}" srcOrd="6" destOrd="0" presId="urn:microsoft.com/office/officeart/2005/8/layout/radial3"/>
    <dgm:cxn modelId="{D31A5941-EAC5-41F8-A9C9-4E7B5E87D315}" type="presParOf" srcId="{61A7C697-C168-476E-9744-0392A3CEA5AF}" destId="{E2CCE535-F190-476F-B365-10900A1B2C7B}" srcOrd="7" destOrd="0" presId="urn:microsoft.com/office/officeart/2005/8/layout/radial3"/>
    <dgm:cxn modelId="{89B1FBE2-0725-4422-B9C6-43306C033FD3}" type="presParOf" srcId="{61A7C697-C168-476E-9744-0392A3CEA5AF}" destId="{E41FCF84-DE88-4D02-87B2-AFD0DBD78BA0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B67AB1-9E82-4E03-9AD2-CCE1F0F3CA17}" type="doc">
      <dgm:prSet loTypeId="urn:microsoft.com/office/officeart/2005/8/layout/h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CD81164F-722E-478E-90E4-1C1AB3D1ECBC}">
      <dgm:prSet phldrT="[Texto]" custT="1"/>
      <dgm:spPr/>
      <dgm:t>
        <a:bodyPr/>
        <a:lstStyle/>
        <a:p>
          <a:r>
            <a:rPr lang="pt-BR" sz="3600" dirty="0"/>
            <a:t>Constituição do Grupo de Coordenação do Projeto </a:t>
          </a:r>
        </a:p>
      </dgm:t>
    </dgm:pt>
    <dgm:pt modelId="{FD84B1B9-D47B-4841-B82A-858BFEA47BD2}" type="parTrans" cxnId="{456CE6B9-35B7-4DB7-943B-D18258B35DB0}">
      <dgm:prSet/>
      <dgm:spPr/>
      <dgm:t>
        <a:bodyPr/>
        <a:lstStyle/>
        <a:p>
          <a:endParaRPr lang="pt-BR"/>
        </a:p>
      </dgm:t>
    </dgm:pt>
    <dgm:pt modelId="{0D8C4C19-0B58-482D-A660-105E2A635DF7}" type="sibTrans" cxnId="{456CE6B9-35B7-4DB7-943B-D18258B35DB0}">
      <dgm:prSet/>
      <dgm:spPr/>
      <dgm:t>
        <a:bodyPr/>
        <a:lstStyle/>
        <a:p>
          <a:endParaRPr lang="pt-BR"/>
        </a:p>
      </dgm:t>
    </dgm:pt>
    <dgm:pt modelId="{2FF516EA-4A70-457B-835E-083766F800CD}">
      <dgm:prSet phldrT="[Texto]" custT="1"/>
      <dgm:spPr/>
      <dgm:t>
        <a:bodyPr/>
        <a:lstStyle/>
        <a:p>
          <a:r>
            <a:rPr lang="pt-BR" sz="2800" kern="1200" dirty="0"/>
            <a:t>Integrantes:  </a:t>
          </a:r>
          <a:r>
            <a:rPr lang="pt-B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representantes</a:t>
          </a:r>
          <a:r>
            <a:rPr lang="pt-BR" sz="2800" kern="1200" dirty="0"/>
            <a:t> </a:t>
          </a:r>
          <a:r>
            <a:rPr lang="pt-BR" sz="2000" kern="1200" dirty="0"/>
            <a:t>da SE/MS, DAI, DENASUS/SGEP, SAS-GAB, DCEBAS, DRAC, DGH e DAHU </a:t>
          </a:r>
        </a:p>
      </dgm:t>
    </dgm:pt>
    <dgm:pt modelId="{168E7511-95EC-4478-B9C6-D87EA65CC523}" type="parTrans" cxnId="{BBB33E0A-85AB-4433-AB30-66CA53992D63}">
      <dgm:prSet/>
      <dgm:spPr/>
      <dgm:t>
        <a:bodyPr/>
        <a:lstStyle/>
        <a:p>
          <a:endParaRPr lang="pt-BR"/>
        </a:p>
      </dgm:t>
    </dgm:pt>
    <dgm:pt modelId="{97891D36-D4CA-4B58-B557-B97D7647BC56}" type="sibTrans" cxnId="{BBB33E0A-85AB-4433-AB30-66CA53992D63}">
      <dgm:prSet/>
      <dgm:spPr/>
      <dgm:t>
        <a:bodyPr/>
        <a:lstStyle/>
        <a:p>
          <a:endParaRPr lang="pt-BR"/>
        </a:p>
      </dgm:t>
    </dgm:pt>
    <dgm:pt modelId="{71F68241-0A05-42AB-8309-6CBED29B7E01}">
      <dgm:prSet phldrT="[Texto]"/>
      <dgm:spPr/>
      <dgm:t>
        <a:bodyPr/>
        <a:lstStyle/>
        <a:p>
          <a:r>
            <a:rPr lang="pt-BR" sz="2700" dirty="0">
              <a:solidFill>
                <a:schemeClr val="tx1"/>
              </a:solidFill>
            </a:rPr>
            <a:t>Atribuições do Grupo:</a:t>
          </a:r>
        </a:p>
      </dgm:t>
    </dgm:pt>
    <dgm:pt modelId="{5F2B0DA3-DB9D-4EB4-97A7-01C73ECFBB67}" type="parTrans" cxnId="{B17E490D-7E11-4AE9-90A1-0622103CB772}">
      <dgm:prSet/>
      <dgm:spPr/>
      <dgm:t>
        <a:bodyPr/>
        <a:lstStyle/>
        <a:p>
          <a:endParaRPr lang="pt-BR"/>
        </a:p>
      </dgm:t>
    </dgm:pt>
    <dgm:pt modelId="{CAEAD28B-B87A-4FD5-9054-3C92DB1A4326}" type="sibTrans" cxnId="{B17E490D-7E11-4AE9-90A1-0622103CB772}">
      <dgm:prSet/>
      <dgm:spPr/>
      <dgm:t>
        <a:bodyPr/>
        <a:lstStyle/>
        <a:p>
          <a:endParaRPr lang="pt-BR"/>
        </a:p>
      </dgm:t>
    </dgm:pt>
    <dgm:pt modelId="{C6E236D5-F4AF-4222-85F2-6A5EF3ADFF36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Orientação estratégica das atividades do projeto e acompanhamento das atividades</a:t>
          </a:r>
        </a:p>
      </dgm:t>
    </dgm:pt>
    <dgm:pt modelId="{61646AAC-42BC-44AF-8571-CB092BB7C844}" type="parTrans" cxnId="{41603905-C5EA-4140-88EC-3D1FD3DE6134}">
      <dgm:prSet/>
      <dgm:spPr/>
      <dgm:t>
        <a:bodyPr/>
        <a:lstStyle/>
        <a:p>
          <a:endParaRPr lang="pt-BR"/>
        </a:p>
      </dgm:t>
    </dgm:pt>
    <dgm:pt modelId="{5C6F3FDF-D5D8-47E5-9CEE-72F9F79F3555}" type="sibTrans" cxnId="{41603905-C5EA-4140-88EC-3D1FD3DE6134}">
      <dgm:prSet/>
      <dgm:spPr/>
      <dgm:t>
        <a:bodyPr/>
        <a:lstStyle/>
        <a:p>
          <a:endParaRPr lang="pt-BR"/>
        </a:p>
      </dgm:t>
    </dgm:pt>
    <dgm:pt modelId="{C82BD4DF-751D-43D1-910C-A0CEBC35B388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Articulação junto ao FNS para liberação dos recurs</a:t>
          </a:r>
          <a:r>
            <a:rPr lang="pt-BR" sz="2100" dirty="0">
              <a:solidFill>
                <a:schemeClr val="tx1"/>
              </a:solidFill>
            </a:rPr>
            <a:t>os financeiros, conforme cronograma de desembolso</a:t>
          </a:r>
        </a:p>
      </dgm:t>
    </dgm:pt>
    <dgm:pt modelId="{8F198EE8-B0CC-407E-A0BA-1D14999E725B}" type="parTrans" cxnId="{1744426C-630A-4D3A-95B9-3401F956FB66}">
      <dgm:prSet/>
      <dgm:spPr/>
      <dgm:t>
        <a:bodyPr/>
        <a:lstStyle/>
        <a:p>
          <a:endParaRPr lang="pt-BR"/>
        </a:p>
      </dgm:t>
    </dgm:pt>
    <dgm:pt modelId="{0DBAADF5-0C23-4451-B90D-9566B0C83597}" type="sibTrans" cxnId="{1744426C-630A-4D3A-95B9-3401F956FB66}">
      <dgm:prSet/>
      <dgm:spPr/>
      <dgm:t>
        <a:bodyPr/>
        <a:lstStyle/>
        <a:p>
          <a:endParaRPr lang="pt-BR"/>
        </a:p>
      </dgm:t>
    </dgm:pt>
    <dgm:pt modelId="{FE433FA2-967B-4962-A8D7-6EA8E03E605D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Participação nos debates, nas oficinas realizadas pelo Projeto</a:t>
          </a:r>
        </a:p>
      </dgm:t>
    </dgm:pt>
    <dgm:pt modelId="{D2A4526D-7F81-472B-BF8A-D4F165BBD61F}" type="parTrans" cxnId="{CCA2100D-2004-4710-BE2D-5F006E7765AB}">
      <dgm:prSet/>
      <dgm:spPr/>
      <dgm:t>
        <a:bodyPr/>
        <a:lstStyle/>
        <a:p>
          <a:endParaRPr lang="pt-BR"/>
        </a:p>
      </dgm:t>
    </dgm:pt>
    <dgm:pt modelId="{64DA56DA-EE14-42A4-B8BA-A5A7DAAD38A6}" type="sibTrans" cxnId="{CCA2100D-2004-4710-BE2D-5F006E7765AB}">
      <dgm:prSet/>
      <dgm:spPr/>
      <dgm:t>
        <a:bodyPr/>
        <a:lstStyle/>
        <a:p>
          <a:endParaRPr lang="pt-BR"/>
        </a:p>
      </dgm:t>
    </dgm:pt>
    <dgm:pt modelId="{A0E55FBC-F392-4582-B426-F11C28E83A07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Orientação técnica acerca das diversas modalidades de contratualização, a cargo de cada  Departamento do MS</a:t>
          </a:r>
        </a:p>
      </dgm:t>
    </dgm:pt>
    <dgm:pt modelId="{8747681C-5983-49AC-A2DB-D4B3813AD420}" type="parTrans" cxnId="{7408859B-A4EA-4BAC-81E6-5ADB62E3712F}">
      <dgm:prSet/>
      <dgm:spPr/>
      <dgm:t>
        <a:bodyPr/>
        <a:lstStyle/>
        <a:p>
          <a:endParaRPr lang="pt-BR"/>
        </a:p>
      </dgm:t>
    </dgm:pt>
    <dgm:pt modelId="{43BBFB46-CC24-46B7-A125-8668A092F4D0}" type="sibTrans" cxnId="{7408859B-A4EA-4BAC-81E6-5ADB62E3712F}">
      <dgm:prSet/>
      <dgm:spPr/>
      <dgm:t>
        <a:bodyPr/>
        <a:lstStyle/>
        <a:p>
          <a:endParaRPr lang="pt-BR"/>
        </a:p>
      </dgm:t>
    </dgm:pt>
    <dgm:pt modelId="{FB11828C-64CA-41A7-AE94-97582DAAAAE1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Articulação com CONASS, CONASEMS, SES e SMS para apoio institucional e participação no projeto</a:t>
          </a:r>
        </a:p>
      </dgm:t>
    </dgm:pt>
    <dgm:pt modelId="{8553CAC8-1673-446F-9FBB-67900BCFDF3C}" type="parTrans" cxnId="{3B399046-0F43-4C9D-8EBD-0C52F9C5DAFE}">
      <dgm:prSet/>
      <dgm:spPr/>
      <dgm:t>
        <a:bodyPr/>
        <a:lstStyle/>
        <a:p>
          <a:endParaRPr lang="pt-BR"/>
        </a:p>
      </dgm:t>
    </dgm:pt>
    <dgm:pt modelId="{14D120B4-2B5E-4078-A28F-410C85170F3B}" type="sibTrans" cxnId="{3B399046-0F43-4C9D-8EBD-0C52F9C5DAFE}">
      <dgm:prSet/>
      <dgm:spPr/>
      <dgm:t>
        <a:bodyPr/>
        <a:lstStyle/>
        <a:p>
          <a:endParaRPr lang="pt-BR"/>
        </a:p>
      </dgm:t>
    </dgm:pt>
    <dgm:pt modelId="{C908E814-DA47-4F41-AD4A-CAF94789B524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Apoio técnico aos pesquisadores do Projeto, especialmente nas atividades de aplicação do questionário e avaliação dos resultados</a:t>
          </a:r>
        </a:p>
      </dgm:t>
    </dgm:pt>
    <dgm:pt modelId="{200AE7DE-0CE5-405F-9102-2B6D3AEC7B4B}" type="parTrans" cxnId="{9934ED5B-8066-4A7A-A80E-310049F8905F}">
      <dgm:prSet/>
      <dgm:spPr/>
      <dgm:t>
        <a:bodyPr/>
        <a:lstStyle/>
        <a:p>
          <a:endParaRPr lang="pt-BR"/>
        </a:p>
      </dgm:t>
    </dgm:pt>
    <dgm:pt modelId="{1779B7E9-71D4-48FD-BAE2-9B59F0DED372}" type="sibTrans" cxnId="{9934ED5B-8066-4A7A-A80E-310049F8905F}">
      <dgm:prSet/>
      <dgm:spPr/>
      <dgm:t>
        <a:bodyPr/>
        <a:lstStyle/>
        <a:p>
          <a:endParaRPr lang="pt-BR"/>
        </a:p>
      </dgm:t>
    </dgm:pt>
    <dgm:pt modelId="{08745E5E-64BF-474D-8906-6CF5CCA853AB}" type="pres">
      <dgm:prSet presAssocID="{3DB67AB1-9E82-4E03-9AD2-CCE1F0F3CA17}" presName="composite" presStyleCnt="0">
        <dgm:presLayoutVars>
          <dgm:chMax val="1"/>
          <dgm:dir/>
          <dgm:resizeHandles val="exact"/>
        </dgm:presLayoutVars>
      </dgm:prSet>
      <dgm:spPr/>
    </dgm:pt>
    <dgm:pt modelId="{AD4F71A7-004E-465B-AC15-03AABAD1DF29}" type="pres">
      <dgm:prSet presAssocID="{CD81164F-722E-478E-90E4-1C1AB3D1ECBC}" presName="roof" presStyleLbl="dkBgShp" presStyleIdx="0" presStyleCnt="2"/>
      <dgm:spPr/>
    </dgm:pt>
    <dgm:pt modelId="{B543E331-8C80-42CF-A573-51394BE8C626}" type="pres">
      <dgm:prSet presAssocID="{CD81164F-722E-478E-90E4-1C1AB3D1ECBC}" presName="pillars" presStyleCnt="0"/>
      <dgm:spPr/>
    </dgm:pt>
    <dgm:pt modelId="{2D7D965D-5205-48B6-AAEE-A9C89A80E3C8}" type="pres">
      <dgm:prSet presAssocID="{CD81164F-722E-478E-90E4-1C1AB3D1ECBC}" presName="pillar1" presStyleLbl="node1" presStyleIdx="0" presStyleCnt="2" custScaleX="44422" custScaleY="125116" custLinFactNeighborX="-25757" custLinFactNeighborY="352">
        <dgm:presLayoutVars>
          <dgm:bulletEnabled val="1"/>
        </dgm:presLayoutVars>
      </dgm:prSet>
      <dgm:spPr/>
    </dgm:pt>
    <dgm:pt modelId="{CA48D421-0D9B-46BA-9580-B7B2B495E8A6}" type="pres">
      <dgm:prSet presAssocID="{71F68241-0A05-42AB-8309-6CBED29B7E01}" presName="pillarX" presStyleLbl="node1" presStyleIdx="1" presStyleCnt="2" custScaleY="125116">
        <dgm:presLayoutVars>
          <dgm:bulletEnabled val="1"/>
        </dgm:presLayoutVars>
      </dgm:prSet>
      <dgm:spPr/>
    </dgm:pt>
    <dgm:pt modelId="{234F4C23-9673-4C12-83D6-FB994B81E8D3}" type="pres">
      <dgm:prSet presAssocID="{CD81164F-722E-478E-90E4-1C1AB3D1ECBC}" presName="base" presStyleLbl="dkBgShp" presStyleIdx="1" presStyleCnt="2"/>
      <dgm:spPr/>
    </dgm:pt>
  </dgm:ptLst>
  <dgm:cxnLst>
    <dgm:cxn modelId="{41603905-C5EA-4140-88EC-3D1FD3DE6134}" srcId="{71F68241-0A05-42AB-8309-6CBED29B7E01}" destId="{C6E236D5-F4AF-4222-85F2-6A5EF3ADFF36}" srcOrd="0" destOrd="0" parTransId="{61646AAC-42BC-44AF-8571-CB092BB7C844}" sibTransId="{5C6F3FDF-D5D8-47E5-9CEE-72F9F79F3555}"/>
    <dgm:cxn modelId="{BBB33E0A-85AB-4433-AB30-66CA53992D63}" srcId="{CD81164F-722E-478E-90E4-1C1AB3D1ECBC}" destId="{2FF516EA-4A70-457B-835E-083766F800CD}" srcOrd="0" destOrd="0" parTransId="{168E7511-95EC-4478-B9C6-D87EA65CC523}" sibTransId="{97891D36-D4CA-4B58-B557-B97D7647BC56}"/>
    <dgm:cxn modelId="{CCA2100D-2004-4710-BE2D-5F006E7765AB}" srcId="{71F68241-0A05-42AB-8309-6CBED29B7E01}" destId="{FE433FA2-967B-4962-A8D7-6EA8E03E605D}" srcOrd="1" destOrd="0" parTransId="{D2A4526D-7F81-472B-BF8A-D4F165BBD61F}" sibTransId="{64DA56DA-EE14-42A4-B8BA-A5A7DAAD38A6}"/>
    <dgm:cxn modelId="{B17E490D-7E11-4AE9-90A1-0622103CB772}" srcId="{CD81164F-722E-478E-90E4-1C1AB3D1ECBC}" destId="{71F68241-0A05-42AB-8309-6CBED29B7E01}" srcOrd="1" destOrd="0" parTransId="{5F2B0DA3-DB9D-4EB4-97A7-01C73ECFBB67}" sibTransId="{CAEAD28B-B87A-4FD5-9054-3C92DB1A4326}"/>
    <dgm:cxn modelId="{B105BF39-FFB4-4C04-B140-220279C2B385}" type="presOf" srcId="{C82BD4DF-751D-43D1-910C-A0CEBC35B388}" destId="{CA48D421-0D9B-46BA-9580-B7B2B495E8A6}" srcOrd="0" destOrd="6" presId="urn:microsoft.com/office/officeart/2005/8/layout/hList3"/>
    <dgm:cxn modelId="{956D4A3C-8758-41E3-883C-9FD6F8E38CE0}" type="presOf" srcId="{C6E236D5-F4AF-4222-85F2-6A5EF3ADFF36}" destId="{CA48D421-0D9B-46BA-9580-B7B2B495E8A6}" srcOrd="0" destOrd="1" presId="urn:microsoft.com/office/officeart/2005/8/layout/hList3"/>
    <dgm:cxn modelId="{9934ED5B-8066-4A7A-A80E-310049F8905F}" srcId="{71F68241-0A05-42AB-8309-6CBED29B7E01}" destId="{C908E814-DA47-4F41-AD4A-CAF94789B524}" srcOrd="4" destOrd="0" parTransId="{200AE7DE-0CE5-405F-9102-2B6D3AEC7B4B}" sibTransId="{1779B7E9-71D4-48FD-BAE2-9B59F0DED372}"/>
    <dgm:cxn modelId="{3B399046-0F43-4C9D-8EBD-0C52F9C5DAFE}" srcId="{71F68241-0A05-42AB-8309-6CBED29B7E01}" destId="{FB11828C-64CA-41A7-AE94-97582DAAAAE1}" srcOrd="3" destOrd="0" parTransId="{8553CAC8-1673-446F-9FBB-67900BCFDF3C}" sibTransId="{14D120B4-2B5E-4078-A28F-410C85170F3B}"/>
    <dgm:cxn modelId="{7F11B84A-2807-4238-92DC-F4E684AA22DA}" type="presOf" srcId="{3DB67AB1-9E82-4E03-9AD2-CCE1F0F3CA17}" destId="{08745E5E-64BF-474D-8906-6CF5CCA853AB}" srcOrd="0" destOrd="0" presId="urn:microsoft.com/office/officeart/2005/8/layout/hList3"/>
    <dgm:cxn modelId="{1744426C-630A-4D3A-95B9-3401F956FB66}" srcId="{71F68241-0A05-42AB-8309-6CBED29B7E01}" destId="{C82BD4DF-751D-43D1-910C-A0CEBC35B388}" srcOrd="5" destOrd="0" parTransId="{8F198EE8-B0CC-407E-A0BA-1D14999E725B}" sibTransId="{0DBAADF5-0C23-4451-B90D-9566B0C83597}"/>
    <dgm:cxn modelId="{A8F5ED8C-3005-40E6-B443-29E9A8979E3A}" type="presOf" srcId="{CD81164F-722E-478E-90E4-1C1AB3D1ECBC}" destId="{AD4F71A7-004E-465B-AC15-03AABAD1DF29}" srcOrd="0" destOrd="0" presId="urn:microsoft.com/office/officeart/2005/8/layout/hList3"/>
    <dgm:cxn modelId="{7408859B-A4EA-4BAC-81E6-5ADB62E3712F}" srcId="{71F68241-0A05-42AB-8309-6CBED29B7E01}" destId="{A0E55FBC-F392-4582-B426-F11C28E83A07}" srcOrd="2" destOrd="0" parTransId="{8747681C-5983-49AC-A2DB-D4B3813AD420}" sibTransId="{43BBFB46-CC24-46B7-A125-8668A092F4D0}"/>
    <dgm:cxn modelId="{73126FA1-46E7-48B8-AC96-6C3C4E7A3D59}" type="presOf" srcId="{FE433FA2-967B-4962-A8D7-6EA8E03E605D}" destId="{CA48D421-0D9B-46BA-9580-B7B2B495E8A6}" srcOrd="0" destOrd="2" presId="urn:microsoft.com/office/officeart/2005/8/layout/hList3"/>
    <dgm:cxn modelId="{DEB61DB7-6926-4012-893E-49F83264372F}" type="presOf" srcId="{2FF516EA-4A70-457B-835E-083766F800CD}" destId="{2D7D965D-5205-48B6-AAEE-A9C89A80E3C8}" srcOrd="0" destOrd="0" presId="urn:microsoft.com/office/officeart/2005/8/layout/hList3"/>
    <dgm:cxn modelId="{456CE6B9-35B7-4DB7-943B-D18258B35DB0}" srcId="{3DB67AB1-9E82-4E03-9AD2-CCE1F0F3CA17}" destId="{CD81164F-722E-478E-90E4-1C1AB3D1ECBC}" srcOrd="0" destOrd="0" parTransId="{FD84B1B9-D47B-4841-B82A-858BFEA47BD2}" sibTransId="{0D8C4C19-0B58-482D-A660-105E2A635DF7}"/>
    <dgm:cxn modelId="{A3AA33D4-D047-4127-B998-9B4F4D03089F}" type="presOf" srcId="{FB11828C-64CA-41A7-AE94-97582DAAAAE1}" destId="{CA48D421-0D9B-46BA-9580-B7B2B495E8A6}" srcOrd="0" destOrd="4" presId="urn:microsoft.com/office/officeart/2005/8/layout/hList3"/>
    <dgm:cxn modelId="{EF3C18D8-781C-47D0-B431-9B6D0BF952BA}" type="presOf" srcId="{A0E55FBC-F392-4582-B426-F11C28E83A07}" destId="{CA48D421-0D9B-46BA-9580-B7B2B495E8A6}" srcOrd="0" destOrd="3" presId="urn:microsoft.com/office/officeart/2005/8/layout/hList3"/>
    <dgm:cxn modelId="{471E00E8-D94F-4DAD-BDDE-E86579A08743}" type="presOf" srcId="{C908E814-DA47-4F41-AD4A-CAF94789B524}" destId="{CA48D421-0D9B-46BA-9580-B7B2B495E8A6}" srcOrd="0" destOrd="5" presId="urn:microsoft.com/office/officeart/2005/8/layout/hList3"/>
    <dgm:cxn modelId="{5C64CAFA-8FCB-42A5-A5E5-5F6266E749F2}" type="presOf" srcId="{71F68241-0A05-42AB-8309-6CBED29B7E01}" destId="{CA48D421-0D9B-46BA-9580-B7B2B495E8A6}" srcOrd="0" destOrd="0" presId="urn:microsoft.com/office/officeart/2005/8/layout/hList3"/>
    <dgm:cxn modelId="{1352853E-2818-457C-96E2-FB335B21CC89}" type="presParOf" srcId="{08745E5E-64BF-474D-8906-6CF5CCA853AB}" destId="{AD4F71A7-004E-465B-AC15-03AABAD1DF29}" srcOrd="0" destOrd="0" presId="urn:microsoft.com/office/officeart/2005/8/layout/hList3"/>
    <dgm:cxn modelId="{CF7543C0-4349-49CD-8410-864B74E505AA}" type="presParOf" srcId="{08745E5E-64BF-474D-8906-6CF5CCA853AB}" destId="{B543E331-8C80-42CF-A573-51394BE8C626}" srcOrd="1" destOrd="0" presId="urn:microsoft.com/office/officeart/2005/8/layout/hList3"/>
    <dgm:cxn modelId="{2C51FF65-E61D-4822-9F6A-42DF4EB2AFF7}" type="presParOf" srcId="{B543E331-8C80-42CF-A573-51394BE8C626}" destId="{2D7D965D-5205-48B6-AAEE-A9C89A80E3C8}" srcOrd="0" destOrd="0" presId="urn:microsoft.com/office/officeart/2005/8/layout/hList3"/>
    <dgm:cxn modelId="{72DFB598-F0D8-4EB0-88BF-727D0F4ACC70}" type="presParOf" srcId="{B543E331-8C80-42CF-A573-51394BE8C626}" destId="{CA48D421-0D9B-46BA-9580-B7B2B495E8A6}" srcOrd="1" destOrd="0" presId="urn:microsoft.com/office/officeart/2005/8/layout/hList3"/>
    <dgm:cxn modelId="{CD2141C3-1D81-4C8D-A9E7-43947374E859}" type="presParOf" srcId="{08745E5E-64BF-474D-8906-6CF5CCA853AB}" destId="{234F4C23-9673-4C12-83D6-FB994B81E8D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C020-2949-4764-B602-4F9EA8368880}">
      <dsp:nvSpPr>
        <dsp:cNvPr id="0" name=""/>
        <dsp:cNvSpPr/>
      </dsp:nvSpPr>
      <dsp:spPr>
        <a:xfrm rot="16200000">
          <a:off x="-2071789" y="3164193"/>
          <a:ext cx="4804410" cy="52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5464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Levantamento bibliográfico</a:t>
          </a:r>
        </a:p>
      </dsp:txBody>
      <dsp:txXfrm>
        <a:off x="-2071789" y="3164193"/>
        <a:ext cx="4804410" cy="527769"/>
      </dsp:txXfrm>
    </dsp:sp>
    <dsp:sp modelId="{D6561E3F-084F-4E05-B23F-8F0B0B4E3563}">
      <dsp:nvSpPr>
        <dsp:cNvPr id="0" name=""/>
        <dsp:cNvSpPr/>
      </dsp:nvSpPr>
      <dsp:spPr>
        <a:xfrm>
          <a:off x="594300" y="1025873"/>
          <a:ext cx="2628853" cy="480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65464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Experiência internacional e nacional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Conteúdo sobre gestão de resultados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Experiências exitosas</a:t>
          </a:r>
        </a:p>
      </dsp:txBody>
      <dsp:txXfrm>
        <a:off x="594300" y="1025873"/>
        <a:ext cx="2628853" cy="4804410"/>
      </dsp:txXfrm>
    </dsp:sp>
    <dsp:sp modelId="{D62D5F42-3A68-43DB-A4EE-77B66B9FFDDE}">
      <dsp:nvSpPr>
        <dsp:cNvPr id="0" name=""/>
        <dsp:cNvSpPr/>
      </dsp:nvSpPr>
      <dsp:spPr>
        <a:xfrm>
          <a:off x="66530" y="329216"/>
          <a:ext cx="1055539" cy="10555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24C52-739D-4333-BADE-16254828E63C}">
      <dsp:nvSpPr>
        <dsp:cNvPr id="0" name=""/>
        <dsp:cNvSpPr/>
      </dsp:nvSpPr>
      <dsp:spPr>
        <a:xfrm rot="16200000">
          <a:off x="1763418" y="3164193"/>
          <a:ext cx="4804410" cy="52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5464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Pesquisa e levantamento</a:t>
          </a:r>
        </a:p>
      </dsp:txBody>
      <dsp:txXfrm>
        <a:off x="1763418" y="3164193"/>
        <a:ext cx="4804410" cy="527769"/>
      </dsp:txXfrm>
    </dsp:sp>
    <dsp:sp modelId="{63AF3477-E865-4382-87C3-09CD01901CFE}">
      <dsp:nvSpPr>
        <dsp:cNvPr id="0" name=""/>
        <dsp:cNvSpPr/>
      </dsp:nvSpPr>
      <dsp:spPr>
        <a:xfrm>
          <a:off x="4429508" y="1025873"/>
          <a:ext cx="2628853" cy="480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65464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Pesquisa de opinião com especialistas no tema (com gravação para uso instrucional)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Diagnóstico da situação dos estados e municípios (questionário)</a:t>
          </a:r>
        </a:p>
      </dsp:txBody>
      <dsp:txXfrm>
        <a:off x="4429508" y="1025873"/>
        <a:ext cx="2628853" cy="4804410"/>
      </dsp:txXfrm>
    </dsp:sp>
    <dsp:sp modelId="{495859E0-4AAD-4825-85B8-A27F558109E5}">
      <dsp:nvSpPr>
        <dsp:cNvPr id="0" name=""/>
        <dsp:cNvSpPr/>
      </dsp:nvSpPr>
      <dsp:spPr>
        <a:xfrm>
          <a:off x="3901738" y="329216"/>
          <a:ext cx="1055539" cy="10555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18D0-DA6F-477F-9DEC-922FB3DD324D}">
      <dsp:nvSpPr>
        <dsp:cNvPr id="0" name=""/>
        <dsp:cNvSpPr/>
      </dsp:nvSpPr>
      <dsp:spPr>
        <a:xfrm rot="16200000">
          <a:off x="5598625" y="3164193"/>
          <a:ext cx="4804410" cy="52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5464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Oficinas e eventos de debates</a:t>
          </a:r>
        </a:p>
      </dsp:txBody>
      <dsp:txXfrm>
        <a:off x="5598625" y="3164193"/>
        <a:ext cx="4804410" cy="527769"/>
      </dsp:txXfrm>
    </dsp:sp>
    <dsp:sp modelId="{11658121-DAB2-484D-A5CA-78918643D6C0}">
      <dsp:nvSpPr>
        <dsp:cNvPr id="0" name=""/>
        <dsp:cNvSpPr/>
      </dsp:nvSpPr>
      <dsp:spPr>
        <a:xfrm>
          <a:off x="8264715" y="1025873"/>
          <a:ext cx="2628853" cy="480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65464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Reuniões periódicas de debates com MS, MPOG e convidados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Eventos de debates com autoridades e especialistas convidados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5 Oficinas realizadas nas regiões do país para debate do projeto</a:t>
          </a:r>
        </a:p>
      </dsp:txBody>
      <dsp:txXfrm>
        <a:off x="8264715" y="1025873"/>
        <a:ext cx="2628853" cy="4804410"/>
      </dsp:txXfrm>
    </dsp:sp>
    <dsp:sp modelId="{F5032959-5706-4A25-99BB-949B2EA6F91F}">
      <dsp:nvSpPr>
        <dsp:cNvPr id="0" name=""/>
        <dsp:cNvSpPr/>
      </dsp:nvSpPr>
      <dsp:spPr>
        <a:xfrm>
          <a:off x="7736946" y="329216"/>
          <a:ext cx="1055539" cy="10555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0398-524E-47A3-8672-843DD765BC3D}">
      <dsp:nvSpPr>
        <dsp:cNvPr id="0" name=""/>
        <dsp:cNvSpPr/>
      </dsp:nvSpPr>
      <dsp:spPr>
        <a:xfrm rot="10800000">
          <a:off x="2263845" y="499"/>
          <a:ext cx="7288466" cy="17121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995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Seminários para alta direção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Realização de 5 seminários, um em cada região do País para gestores do SUS e autoridades dos Governos Federal, Distrital, Estaduais e Municipais e de outros Poderes, com o objetivo de debater e esclarecer sobre a contratualização no SUS</a:t>
          </a:r>
        </a:p>
      </dsp:txBody>
      <dsp:txXfrm rot="10800000">
        <a:off x="2691873" y="499"/>
        <a:ext cx="6860438" cy="1712114"/>
      </dsp:txXfrm>
    </dsp:sp>
    <dsp:sp modelId="{955AB2B3-6379-47B2-A796-2E4AC9BCA928}">
      <dsp:nvSpPr>
        <dsp:cNvPr id="0" name=""/>
        <dsp:cNvSpPr/>
      </dsp:nvSpPr>
      <dsp:spPr>
        <a:xfrm>
          <a:off x="1407788" y="499"/>
          <a:ext cx="1712114" cy="1712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B699A-56A1-4917-B822-F319AF3D7341}">
      <dsp:nvSpPr>
        <dsp:cNvPr id="0" name=""/>
        <dsp:cNvSpPr/>
      </dsp:nvSpPr>
      <dsp:spPr>
        <a:xfrm rot="10800000">
          <a:off x="2263845" y="2223692"/>
          <a:ext cx="7288466" cy="17121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995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Cursos para multiplicadores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Cursos em cada uma das 5 regiões do País para a formação de multiplicadores em contratualização no SUS, com ênfase no pessoal dos COSEMS</a:t>
          </a:r>
        </a:p>
      </dsp:txBody>
      <dsp:txXfrm rot="10800000">
        <a:off x="2691873" y="2223692"/>
        <a:ext cx="6860438" cy="1712114"/>
      </dsp:txXfrm>
    </dsp:sp>
    <dsp:sp modelId="{B5A3A8EA-65DA-48CC-A657-88BCFEE3350C}">
      <dsp:nvSpPr>
        <dsp:cNvPr id="0" name=""/>
        <dsp:cNvSpPr/>
      </dsp:nvSpPr>
      <dsp:spPr>
        <a:xfrm>
          <a:off x="1407788" y="2223692"/>
          <a:ext cx="1712114" cy="1712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315FD-1149-4176-B4C7-17A054F28718}">
      <dsp:nvSpPr>
        <dsp:cNvPr id="0" name=""/>
        <dsp:cNvSpPr/>
      </dsp:nvSpPr>
      <dsp:spPr>
        <a:xfrm rot="10800000">
          <a:off x="2263845" y="4446886"/>
          <a:ext cx="7288466" cy="17121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995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Cursos para servidores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Cursos em cada uma das 5 regiões do País para capacitação de servidores que atuam com processos de contratualização no SUS; operadores do Direito e outros interessados no tema.</a:t>
          </a:r>
        </a:p>
      </dsp:txBody>
      <dsp:txXfrm rot="10800000">
        <a:off x="2691873" y="4446886"/>
        <a:ext cx="6860438" cy="1712114"/>
      </dsp:txXfrm>
    </dsp:sp>
    <dsp:sp modelId="{EC4E3CD8-473F-4128-8FAE-493351540B67}">
      <dsp:nvSpPr>
        <dsp:cNvPr id="0" name=""/>
        <dsp:cNvSpPr/>
      </dsp:nvSpPr>
      <dsp:spPr>
        <a:xfrm>
          <a:off x="1407788" y="4446886"/>
          <a:ext cx="1712114" cy="1712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0398-524E-47A3-8672-843DD765BC3D}">
      <dsp:nvSpPr>
        <dsp:cNvPr id="0" name=""/>
        <dsp:cNvSpPr/>
      </dsp:nvSpPr>
      <dsp:spPr>
        <a:xfrm rot="10800000">
          <a:off x="2263845" y="499"/>
          <a:ext cx="7288466" cy="17121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99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Concepção de linha didática que englobe e integre todas as linhas de contratualização de desempenho no SUS, com material instrucional próprio, customizado para a saúde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Abordagem integral dos modelos de contratualização de desempenho baseados em cumprimento de metas com órgãos e entidades públicas e privadas</a:t>
          </a:r>
        </a:p>
      </dsp:txBody>
      <dsp:txXfrm rot="10800000">
        <a:off x="2691873" y="499"/>
        <a:ext cx="6860438" cy="1712114"/>
      </dsp:txXfrm>
    </dsp:sp>
    <dsp:sp modelId="{955AB2B3-6379-47B2-A796-2E4AC9BCA928}">
      <dsp:nvSpPr>
        <dsp:cNvPr id="0" name=""/>
        <dsp:cNvSpPr/>
      </dsp:nvSpPr>
      <dsp:spPr>
        <a:xfrm>
          <a:off x="1407788" y="499"/>
          <a:ext cx="1712114" cy="1712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B699A-56A1-4917-B822-F319AF3D7341}">
      <dsp:nvSpPr>
        <dsp:cNvPr id="0" name=""/>
        <dsp:cNvSpPr/>
      </dsp:nvSpPr>
      <dsp:spPr>
        <a:xfrm rot="10800000">
          <a:off x="2263845" y="2223692"/>
          <a:ext cx="7288466" cy="17121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99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Identificação e definição de tecnologias de gestão essenciais à condução da contratualização no SUS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Metodologias para avaliação de </a:t>
          </a:r>
          <a:r>
            <a:rPr lang="pt-BR" sz="1500" kern="1200" dirty="0" err="1"/>
            <a:t>vantajosidade</a:t>
          </a:r>
          <a:r>
            <a:rPr lang="pt-BR" sz="1500" kern="1200" dirty="0"/>
            <a:t> de contratualização com a iniciativa privada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Sistemas de monitoramento e avaliação da contratualização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Sistemas de gestão de riscos, dentre outros.</a:t>
          </a:r>
        </a:p>
      </dsp:txBody>
      <dsp:txXfrm rot="10800000">
        <a:off x="2691873" y="2223692"/>
        <a:ext cx="6860438" cy="1712114"/>
      </dsp:txXfrm>
    </dsp:sp>
    <dsp:sp modelId="{B5A3A8EA-65DA-48CC-A657-88BCFEE3350C}">
      <dsp:nvSpPr>
        <dsp:cNvPr id="0" name=""/>
        <dsp:cNvSpPr/>
      </dsp:nvSpPr>
      <dsp:spPr>
        <a:xfrm>
          <a:off x="1407788" y="2223692"/>
          <a:ext cx="1712114" cy="1712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315FD-1149-4176-B4C7-17A054F28718}">
      <dsp:nvSpPr>
        <dsp:cNvPr id="0" name=""/>
        <dsp:cNvSpPr/>
      </dsp:nvSpPr>
      <dsp:spPr>
        <a:xfrm rot="10800000">
          <a:off x="2263845" y="4446886"/>
          <a:ext cx="7288466" cy="17121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99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Proposta de curso de especialização, com uso de tecnologias de EAD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Ao final do projeto, deverá ser desenvolvida proposta de curso de especialização, com uso de tecnologia EAD, constituído por módulos que possam ser, inclusive, ministrados de forma independente.</a:t>
          </a:r>
        </a:p>
      </dsp:txBody>
      <dsp:txXfrm rot="10800000">
        <a:off x="2691873" y="4446886"/>
        <a:ext cx="6860438" cy="1712114"/>
      </dsp:txXfrm>
    </dsp:sp>
    <dsp:sp modelId="{EC4E3CD8-473F-4128-8FAE-493351540B67}">
      <dsp:nvSpPr>
        <dsp:cNvPr id="0" name=""/>
        <dsp:cNvSpPr/>
      </dsp:nvSpPr>
      <dsp:spPr>
        <a:xfrm>
          <a:off x="1407788" y="4446886"/>
          <a:ext cx="1712114" cy="1712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E4B46-2367-4523-8474-E7606469C372}">
      <dsp:nvSpPr>
        <dsp:cNvPr id="0" name=""/>
        <dsp:cNvSpPr/>
      </dsp:nvSpPr>
      <dsp:spPr>
        <a:xfrm>
          <a:off x="2661186" y="1249624"/>
          <a:ext cx="3113099" cy="3113099"/>
        </a:xfrm>
        <a:prstGeom prst="ellipse">
          <a:avLst/>
        </a:prstGeom>
        <a:solidFill>
          <a:srgbClr val="0020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Contratualização</a:t>
          </a:r>
        </a:p>
      </dsp:txBody>
      <dsp:txXfrm>
        <a:off x="3117089" y="1705527"/>
        <a:ext cx="2201293" cy="2201293"/>
      </dsp:txXfrm>
    </dsp:sp>
    <dsp:sp modelId="{FD3EB1EE-BD84-453E-BE9D-7215BA4C0EA7}">
      <dsp:nvSpPr>
        <dsp:cNvPr id="0" name=""/>
        <dsp:cNvSpPr/>
      </dsp:nvSpPr>
      <dsp:spPr>
        <a:xfrm>
          <a:off x="3439461" y="555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Dentro do governo: agências </a:t>
          </a:r>
          <a:r>
            <a:rPr lang="pt-BR" sz="1200" kern="1200" dirty="0" err="1"/>
            <a:t>regul</a:t>
          </a:r>
          <a:r>
            <a:rPr lang="pt-BR" sz="1200" kern="1200" dirty="0"/>
            <a:t>.,fundações estatais</a:t>
          </a:r>
          <a:r>
            <a:rPr lang="pt-BR" sz="1200" kern="1200"/>
            <a:t>, consórcios</a:t>
          </a:r>
          <a:endParaRPr lang="pt-BR" sz="1200" kern="1200" dirty="0"/>
        </a:p>
      </dsp:txBody>
      <dsp:txXfrm>
        <a:off x="3667412" y="228506"/>
        <a:ext cx="1100647" cy="1100647"/>
      </dsp:txXfrm>
    </dsp:sp>
    <dsp:sp modelId="{A339829F-2AEF-4825-876F-7361E10E21C7}">
      <dsp:nvSpPr>
        <dsp:cNvPr id="0" name=""/>
        <dsp:cNvSpPr/>
      </dsp:nvSpPr>
      <dsp:spPr>
        <a:xfrm>
          <a:off x="4873010" y="594350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CEBAS</a:t>
          </a:r>
        </a:p>
      </dsp:txBody>
      <dsp:txXfrm>
        <a:off x="5100961" y="822301"/>
        <a:ext cx="1100647" cy="1100647"/>
      </dsp:txXfrm>
    </dsp:sp>
    <dsp:sp modelId="{96FFBDBD-4B01-4928-A1F6-EBF750E58BA1}">
      <dsp:nvSpPr>
        <dsp:cNvPr id="0" name=""/>
        <dsp:cNvSpPr/>
      </dsp:nvSpPr>
      <dsp:spPr>
        <a:xfrm>
          <a:off x="5466805" y="2027899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Contratualização com hospitais </a:t>
          </a:r>
          <a:r>
            <a:rPr lang="pt-BR" sz="1200" kern="1200" dirty="0" err="1"/>
            <a:t>universitarios</a:t>
          </a:r>
          <a:endParaRPr lang="pt-BR" sz="1200" kern="1200" dirty="0"/>
        </a:p>
      </dsp:txBody>
      <dsp:txXfrm>
        <a:off x="5694756" y="2255850"/>
        <a:ext cx="1100647" cy="1100647"/>
      </dsp:txXfrm>
    </dsp:sp>
    <dsp:sp modelId="{2CF3A380-4CC0-4CFB-988C-EDAE25824FBE}">
      <dsp:nvSpPr>
        <dsp:cNvPr id="0" name=""/>
        <dsp:cNvSpPr/>
      </dsp:nvSpPr>
      <dsp:spPr>
        <a:xfrm>
          <a:off x="4873010" y="3461447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Contratualização interfederativa </a:t>
          </a:r>
        </a:p>
      </dsp:txBody>
      <dsp:txXfrm>
        <a:off x="5100961" y="3689398"/>
        <a:ext cx="1100647" cy="1100647"/>
      </dsp:txXfrm>
    </dsp:sp>
    <dsp:sp modelId="{6BF23BAF-6EC3-47E0-8BDF-214120DA2AE5}">
      <dsp:nvSpPr>
        <dsp:cNvPr id="0" name=""/>
        <dsp:cNvSpPr/>
      </dsp:nvSpPr>
      <dsp:spPr>
        <a:xfrm>
          <a:off x="3439461" y="4055242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Convênios e contratos  com filantrópicas e entidades civis sem fins lucrativos</a:t>
          </a:r>
        </a:p>
      </dsp:txBody>
      <dsp:txXfrm>
        <a:off x="3667412" y="4283193"/>
        <a:ext cx="1100647" cy="1100647"/>
      </dsp:txXfrm>
    </dsp:sp>
    <dsp:sp modelId="{0F04BBA3-7DC6-41C1-8AA3-0EA968CCE864}">
      <dsp:nvSpPr>
        <dsp:cNvPr id="0" name=""/>
        <dsp:cNvSpPr/>
      </dsp:nvSpPr>
      <dsp:spPr>
        <a:xfrm>
          <a:off x="2005913" y="3461447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Contratos de gestão com organizações sociais</a:t>
          </a:r>
        </a:p>
      </dsp:txBody>
      <dsp:txXfrm>
        <a:off x="2233864" y="3689398"/>
        <a:ext cx="1100647" cy="1100647"/>
      </dsp:txXfrm>
    </dsp:sp>
    <dsp:sp modelId="{E2CCE535-F190-476F-B365-10900A1B2C7B}">
      <dsp:nvSpPr>
        <dsp:cNvPr id="0" name=""/>
        <dsp:cNvSpPr/>
      </dsp:nvSpPr>
      <dsp:spPr>
        <a:xfrm>
          <a:off x="1412118" y="2027899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Contratação de fundações de apoio</a:t>
          </a:r>
        </a:p>
      </dsp:txBody>
      <dsp:txXfrm>
        <a:off x="1640069" y="2255850"/>
        <a:ext cx="1100647" cy="1100647"/>
      </dsp:txXfrm>
    </dsp:sp>
    <dsp:sp modelId="{E41FCF84-DE88-4D02-87B2-AFD0DBD78BA0}">
      <dsp:nvSpPr>
        <dsp:cNvPr id="0" name=""/>
        <dsp:cNvSpPr/>
      </dsp:nvSpPr>
      <dsp:spPr>
        <a:xfrm>
          <a:off x="2005913" y="594350"/>
          <a:ext cx="1556549" cy="1556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Contratualização</a:t>
          </a:r>
          <a:r>
            <a:rPr lang="pt-BR" sz="1200" kern="1200" dirty="0"/>
            <a:t> de metas PMAQ</a:t>
          </a:r>
        </a:p>
      </dsp:txBody>
      <dsp:txXfrm>
        <a:off x="2233864" y="822301"/>
        <a:ext cx="1100647" cy="1100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F71A7-004E-465B-AC15-03AABAD1DF29}">
      <dsp:nvSpPr>
        <dsp:cNvPr id="0" name=""/>
        <dsp:cNvSpPr/>
      </dsp:nvSpPr>
      <dsp:spPr>
        <a:xfrm>
          <a:off x="0" y="-27308"/>
          <a:ext cx="10611851" cy="179751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Constituição do Grupo de Coordenação do Projeto </a:t>
          </a:r>
        </a:p>
      </dsp:txBody>
      <dsp:txXfrm>
        <a:off x="0" y="-27308"/>
        <a:ext cx="10611851" cy="1797517"/>
      </dsp:txXfrm>
    </dsp:sp>
    <dsp:sp modelId="{2D7D965D-5205-48B6-AAEE-A9C89A80E3C8}">
      <dsp:nvSpPr>
        <dsp:cNvPr id="0" name=""/>
        <dsp:cNvSpPr/>
      </dsp:nvSpPr>
      <dsp:spPr>
        <a:xfrm>
          <a:off x="0" y="1296171"/>
          <a:ext cx="3263890" cy="4722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Integrantes:  </a:t>
          </a:r>
          <a:r>
            <a:rPr lang="pt-B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representantes</a:t>
          </a:r>
          <a:r>
            <a:rPr lang="pt-BR" sz="2800" kern="1200" dirty="0"/>
            <a:t> </a:t>
          </a:r>
          <a:r>
            <a:rPr lang="pt-BR" sz="2000" kern="1200" dirty="0"/>
            <a:t>da SE/MS, DAI, DENASUS/SGEP, SAS-GAB, DCEBAS, DRAC, DGH e DAHU </a:t>
          </a:r>
        </a:p>
      </dsp:txBody>
      <dsp:txXfrm>
        <a:off x="0" y="1296171"/>
        <a:ext cx="3263890" cy="4722862"/>
      </dsp:txXfrm>
    </dsp:sp>
    <dsp:sp modelId="{CA48D421-0D9B-46BA-9580-B7B2B495E8A6}">
      <dsp:nvSpPr>
        <dsp:cNvPr id="0" name=""/>
        <dsp:cNvSpPr/>
      </dsp:nvSpPr>
      <dsp:spPr>
        <a:xfrm>
          <a:off x="3264138" y="1296171"/>
          <a:ext cx="7347463" cy="4722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tx1"/>
              </a:solidFill>
            </a:rPr>
            <a:t>Atribuições do Grupo: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Orientação estratégica das atividades do projeto e acompanhamento das atividades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Participação nos debates, nas oficinas realizadas pelo Projeto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Orientação técnica acerca das diversas modalidades de contratualização, a cargo de cada  Departamento do 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Articulação com CONASS, CONASEMS, SES e SMS para apoio institucional e participação no projeto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Apoio técnico aos pesquisadores do Projeto, especialmente nas atividades de aplicação do questionário e avaliação dos resultados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Articulação junto ao FNS para liberação dos recurs</a:t>
          </a:r>
          <a:r>
            <a:rPr lang="pt-BR" sz="2100" kern="1200" dirty="0">
              <a:solidFill>
                <a:schemeClr val="tx1"/>
              </a:solidFill>
            </a:rPr>
            <a:t>os financeiros, conforme cronograma de desembolso</a:t>
          </a:r>
        </a:p>
      </dsp:txBody>
      <dsp:txXfrm>
        <a:off x="3264138" y="1296171"/>
        <a:ext cx="7347463" cy="4722862"/>
      </dsp:txXfrm>
    </dsp:sp>
    <dsp:sp modelId="{234F4C23-9673-4C12-83D6-FB994B81E8D3}">
      <dsp:nvSpPr>
        <dsp:cNvPr id="0" name=""/>
        <dsp:cNvSpPr/>
      </dsp:nvSpPr>
      <dsp:spPr>
        <a:xfrm>
          <a:off x="0" y="5544995"/>
          <a:ext cx="10611851" cy="41942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8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80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90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27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2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08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33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8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9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73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D138-0523-4683-835E-87A5820EFABB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BDDA-E81B-4580-BE93-1A48C808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39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35" y="0"/>
            <a:ext cx="1228007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84221" y="5546558"/>
            <a:ext cx="12320256" cy="96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37" y="5567598"/>
            <a:ext cx="4429638" cy="9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8175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9947" y="2286000"/>
            <a:ext cx="7015854" cy="5029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9.1.3. devem ser realizados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que indiquem qual </a:t>
            </a:r>
            <a:r>
              <a:rPr lang="pt-B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remuneração dos serviços prestados é mais adequado para o caso específico do objeto do ajuste a ser celebrado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levando em consideração que a escolha da forma de pagamento por tempo, por procedimentos, por caso, por capitação ou a combinação de diferentes métodos de remuneração possui impacto direto no volume e na qualidade dos serviços prestados à população;</a:t>
            </a:r>
          </a:p>
          <a:p>
            <a:pPr>
              <a:lnSpc>
                <a:spcPct val="7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9947" y="198437"/>
            <a:ext cx="2501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rgbClr val="002060"/>
                </a:solidFill>
              </a:rPr>
              <a:t>O Projeto atende a recomendação do Acordão TCU 352 - 2016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643" y="269870"/>
            <a:ext cx="7236461" cy="5029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9.1.4. os processos de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 das entidades contratadas devem estar suportados por documentos que </a:t>
            </a:r>
            <a:r>
              <a:rPr lang="pt-B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comprovem que os serviços foram efetivamente prestados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demonstrando o controle da frequência dos profissionais, os procedimentos realizados, os pacientes atendidos – e que garantam que os impostos, taxas e encargos trabalhistas aplicáveis ao caso foram devidamente recolhidos;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9.1.5. </a:t>
            </a:r>
            <a:r>
              <a:rPr lang="pt-B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amparo legal na contratação de mão de obra por entidade interposta mediante a celebração de termos de compromisso com Oscip ou de instrumentos congêneres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tais como convênios, termos de cooperação ou termos de fomento, firmados com entidades sem fins lucrativos.</a:t>
            </a:r>
          </a:p>
          <a:p>
            <a:pPr>
              <a:lnSpc>
                <a:spcPct val="7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108440" y="577290"/>
            <a:ext cx="2501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rgbClr val="002060"/>
                </a:solidFill>
              </a:rPr>
              <a:t>O Projeto atende a recomendação do Acordão TCU 352 - 2016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00" y="2784673"/>
            <a:ext cx="2350973" cy="31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403"/>
          <a:stretch/>
        </p:blipFill>
        <p:spPr>
          <a:xfrm>
            <a:off x="7820525" y="1536380"/>
            <a:ext cx="4077693" cy="45450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6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800" y="366077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Objetivos Específicos</a:t>
            </a:r>
            <a:endParaRPr lang="pt-BR" dirty="0"/>
          </a:p>
        </p:txBody>
      </p:sp>
      <p:sp>
        <p:nvSpPr>
          <p:cNvPr id="5" name="Paralelogramo 4"/>
          <p:cNvSpPr/>
          <p:nvPr/>
        </p:nvSpPr>
        <p:spPr>
          <a:xfrm>
            <a:off x="0" y="1691640"/>
            <a:ext cx="10052100" cy="5166360"/>
          </a:xfrm>
          <a:custGeom>
            <a:avLst/>
            <a:gdLst>
              <a:gd name="connsiteX0" fmla="*/ 0 w 10052100"/>
              <a:gd name="connsiteY0" fmla="*/ 5166360 h 5166360"/>
              <a:gd name="connsiteX1" fmla="*/ 0 w 10052100"/>
              <a:gd name="connsiteY1" fmla="*/ 0 h 5166360"/>
              <a:gd name="connsiteX2" fmla="*/ 10052100 w 10052100"/>
              <a:gd name="connsiteY2" fmla="*/ 0 h 5166360"/>
              <a:gd name="connsiteX3" fmla="*/ 10052100 w 10052100"/>
              <a:gd name="connsiteY3" fmla="*/ 5166360 h 5166360"/>
              <a:gd name="connsiteX4" fmla="*/ 0 w 10052100"/>
              <a:gd name="connsiteY4" fmla="*/ 5166360 h 5166360"/>
              <a:gd name="connsiteX0" fmla="*/ 0 w 10052100"/>
              <a:gd name="connsiteY0" fmla="*/ 5166360 h 5166360"/>
              <a:gd name="connsiteX1" fmla="*/ 0 w 10052100"/>
              <a:gd name="connsiteY1" fmla="*/ 0 h 5166360"/>
              <a:gd name="connsiteX2" fmla="*/ 10052100 w 10052100"/>
              <a:gd name="connsiteY2" fmla="*/ 0 h 5166360"/>
              <a:gd name="connsiteX3" fmla="*/ 5911900 w 10052100"/>
              <a:gd name="connsiteY3" fmla="*/ 5128260 h 5166360"/>
              <a:gd name="connsiteX4" fmla="*/ 0 w 10052100"/>
              <a:gd name="connsiteY4" fmla="*/ 5166360 h 5166360"/>
              <a:gd name="connsiteX0" fmla="*/ 0 w 10052100"/>
              <a:gd name="connsiteY0" fmla="*/ 5166360 h 5166360"/>
              <a:gd name="connsiteX1" fmla="*/ 0 w 10052100"/>
              <a:gd name="connsiteY1" fmla="*/ 0 h 5166360"/>
              <a:gd name="connsiteX2" fmla="*/ 10052100 w 10052100"/>
              <a:gd name="connsiteY2" fmla="*/ 0 h 5166360"/>
              <a:gd name="connsiteX3" fmla="*/ 7689900 w 10052100"/>
              <a:gd name="connsiteY3" fmla="*/ 5166360 h 5166360"/>
              <a:gd name="connsiteX4" fmla="*/ 0 w 10052100"/>
              <a:gd name="connsiteY4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2100" h="5166360">
                <a:moveTo>
                  <a:pt x="0" y="5166360"/>
                </a:moveTo>
                <a:lnTo>
                  <a:pt x="0" y="0"/>
                </a:lnTo>
                <a:lnTo>
                  <a:pt x="10052100" y="0"/>
                </a:lnTo>
                <a:lnTo>
                  <a:pt x="7689900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41562" y="1943100"/>
            <a:ext cx="7380037" cy="4595492"/>
          </a:xfrm>
        </p:spPr>
        <p:txBody>
          <a:bodyPr anchor="ctr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Propiciar conhecimento sobre modelos e conceitos de gestão por resultados aplicáveis ao SUS.</a:t>
            </a:r>
          </a:p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Fortalecer a cultura de gestão por resultados no âmbito do SUS.</a:t>
            </a:r>
          </a:p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Discutir as relações entre planejamento, negociação e implementação em suas diversas fases e formatos relacionados à contratualização no âmbito do SUS.</a:t>
            </a:r>
          </a:p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Propiciar a visão sistêmica do processo de contratualização.</a:t>
            </a:r>
          </a:p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Capacitar para o diálogo e a negociação entre as partes envolvidas na gestão dos processos de contratualização;</a:t>
            </a:r>
          </a:p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Discutir a contratualização nos processos de formulação e implementação de políticas públicas de saúde.</a:t>
            </a:r>
          </a:p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Capacitar para a definição de metas, construção de indicadores e uso de instrumentos de verificação aplicáveis à contratualização. </a:t>
            </a:r>
          </a:p>
          <a:p>
            <a:pPr lvl="0">
              <a:lnSpc>
                <a:spcPct val="80000"/>
              </a:lnSpc>
            </a:pPr>
            <a:r>
              <a:rPr lang="pt-BR" sz="2000" dirty="0">
                <a:solidFill>
                  <a:srgbClr val="002060"/>
                </a:solidFill>
              </a:rPr>
              <a:t>Capacitar para a gestão de riscos. </a:t>
            </a:r>
          </a:p>
          <a:p>
            <a:pPr>
              <a:lnSpc>
                <a:spcPct val="80000"/>
              </a:lnSpc>
            </a:pP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r="223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222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70000"/>
              </a:lnSpc>
            </a:pPr>
            <a:r>
              <a:rPr lang="pt-BR" sz="3700" b="1"/>
              <a:t>Principais problemas a serem resolvidos:</a:t>
            </a:r>
            <a:br>
              <a:rPr lang="pt-BR" sz="3700" b="1"/>
            </a:br>
            <a:endParaRPr lang="pt-BR" sz="370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pt-BR" sz="2000" dirty="0"/>
              <a:t>Falhas de compreensão sobre os contornos da participação privada no SUS.</a:t>
            </a:r>
          </a:p>
          <a:p>
            <a:pPr lvl="0"/>
            <a:r>
              <a:rPr lang="pt-BR" sz="2000" dirty="0"/>
              <a:t>Desconhecimento do conjunto de modelos de contratualização.</a:t>
            </a:r>
          </a:p>
          <a:p>
            <a:pPr lvl="0"/>
            <a:r>
              <a:rPr lang="pt-BR" sz="2000" dirty="0"/>
              <a:t>Baixa capacidade de gestão dos modelos de contratualização.</a:t>
            </a:r>
          </a:p>
          <a:p>
            <a:pPr lvl="0"/>
            <a:r>
              <a:rPr lang="pt-BR" sz="2000" dirty="0"/>
              <a:t>Uso inadequado dos modelos de contratualização. </a:t>
            </a:r>
          </a:p>
          <a:p>
            <a:pPr lvl="0"/>
            <a:r>
              <a:rPr lang="pt-BR" sz="2000" dirty="0"/>
              <a:t>Falta de instrumentos e tecnologias gerenciais de contratualização e gestão de riscos. </a:t>
            </a:r>
          </a:p>
          <a:p>
            <a:pPr lvl="0"/>
            <a:r>
              <a:rPr lang="pt-BR" sz="2000" dirty="0"/>
              <a:t>Insegurança Jurídica.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5682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0" r="9091" b="123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pt-BR" sz="4000" b="1"/>
              <a:t>Públicos alvos:</a:t>
            </a:r>
            <a:br>
              <a:rPr lang="pt-BR" sz="4000" b="1"/>
            </a:br>
            <a:endParaRPr lang="pt-BR" sz="400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r>
              <a:rPr lang="pt-BR" sz="2400"/>
              <a:t>O projeto visa atender aos gestores e servidores do SUS, nas três esferas de governo, membros do CONASS, CONASEMS e COSEMS; conselheiros de saúde; servidores das áreas jurídicas e de administração de contratos; membros dos Poderes Legislativo e Judiciário e dos Tribunais de Contas e Ministério Público. </a:t>
            </a:r>
            <a:endParaRPr lang="pt-BR" sz="2400" b="1"/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00660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r="549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pt-BR" sz="3700" b="1"/>
              <a:t>Conteúdos essenciais do Curso:</a:t>
            </a:r>
            <a:br>
              <a:rPr lang="pt-BR" sz="3700" b="1"/>
            </a:br>
            <a:endParaRPr lang="pt-BR" sz="370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pt-BR" sz="2200" b="1"/>
              <a:t>Modelos jurídico-institucionais de atuação da administração pública brasileira:</a:t>
            </a:r>
            <a:r>
              <a:rPr lang="pt-BR" sz="2200"/>
              <a:t> diferenciação entre modelos de atuação direta e modelos de fomento e parceria aplicáveis na área da gestão da saúde pública (consórcio público, fundação estatal, serviços sociais autônomos e outras entidades paraestatais, fundações de apoio, organizações sociais, oscips, OSC, dentre outros); OS, filantrópicas, fundação de apoio, fundações estatais, serviço social autônomo e outras entidades paraestatais e modelo empresarial; parceria público-privado. </a:t>
            </a:r>
          </a:p>
          <a:p>
            <a:pPr>
              <a:lnSpc>
                <a:spcPct val="70000"/>
              </a:lnSpc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48997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pt-BR" sz="2000" b="1" dirty="0"/>
              <a:t>Modelos de governança pública e lógicas gerenciais:</a:t>
            </a:r>
            <a:r>
              <a:rPr lang="pt-BR" sz="2000" dirty="0"/>
              <a:t> conceito de governança e governabilidade; Desafios de Governança; Participação e Controle social; Requisitos de excelência da Gestão Pública; Gestão da Informação e do Conhecimento, diferenciação do conceito de fomento público e de compra de serviços; gestão de riscos.</a:t>
            </a:r>
          </a:p>
          <a:p>
            <a:pPr>
              <a:lnSpc>
                <a:spcPct val="70000"/>
              </a:lnSpc>
            </a:pPr>
            <a:r>
              <a:rPr lang="pt-BR" sz="2000" b="1" dirty="0"/>
              <a:t>Modelos de contratualização:</a:t>
            </a:r>
            <a:r>
              <a:rPr lang="pt-BR" sz="2000" dirty="0"/>
              <a:t> Interna (agências reguladoras, agência executiva, empresas estatais, regulamentação do artigo 37, parágrafo 8 da CF, autonomias);  e externa (ajustes com entidades civis sem fins lucrativos); COAP, contratos de prestação de serviços (fundações estatais e consórcio público); PROADI, PRONON.</a:t>
            </a:r>
          </a:p>
          <a:p>
            <a:pPr>
              <a:lnSpc>
                <a:spcPct val="7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027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6" b="132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0600" y="1127125"/>
            <a:ext cx="10515600" cy="4351338"/>
          </a:xfrm>
          <a:solidFill>
            <a:schemeClr val="accent1">
              <a:lumMod val="20000"/>
              <a:lumOff val="80000"/>
              <a:alpha val="31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pt-BR" b="1" dirty="0">
                <a:solidFill>
                  <a:srgbClr val="002060"/>
                </a:solidFill>
              </a:rPr>
              <a:t>Modelo de governança do SUS:</a:t>
            </a:r>
            <a:r>
              <a:rPr lang="pt-BR" dirty="0">
                <a:solidFill>
                  <a:srgbClr val="002060"/>
                </a:solidFill>
              </a:rPr>
              <a:t> princípios e diretrizes da gestão estratégica e participativa do SUS; descentralização e regionalização (COAP); papel dos conselhos de saúde, contratos e convênios de serviços complementares. </a:t>
            </a:r>
          </a:p>
          <a:p>
            <a:pPr>
              <a:lnSpc>
                <a:spcPct val="80000"/>
              </a:lnSpc>
            </a:pPr>
            <a:endParaRPr lang="pt-BR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pt-BR" b="1" dirty="0">
                <a:solidFill>
                  <a:srgbClr val="002060"/>
                </a:solidFill>
              </a:rPr>
              <a:t>Ciclo de gestão da contratualização:</a:t>
            </a:r>
            <a:r>
              <a:rPr lang="pt-BR" dirty="0">
                <a:solidFill>
                  <a:srgbClr val="002060"/>
                </a:solidFill>
              </a:rPr>
              <a:t> (a) negociação (definição de metas e indicadores; orçamentação; dimensionamento e gestão de meios; gestão de incentivos, cessão de pessoal; gestão de riscos); (b) pactuação; (c) implementação (inscrição na LOA, classificação orçamentária); (d) monitoramento e avaliação (papel das comissões e sistemas de apoio); (e) fiscalização do contrato e controle social; e (f) prestação de contas pela contratada. </a:t>
            </a:r>
          </a:p>
          <a:p>
            <a:pPr>
              <a:lnSpc>
                <a:spcPct val="80000"/>
              </a:lnSpc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8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13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830" y="1155700"/>
            <a:ext cx="5127029" cy="3785419"/>
          </a:xfrm>
        </p:spPr>
        <p:txBody>
          <a:bodyPr>
            <a:noAutofit/>
          </a:bodyPr>
          <a:lstStyle/>
          <a:p>
            <a:r>
              <a:rPr lang="pt-BR" b="1" dirty="0"/>
              <a:t>Papel dos órgãos de controle interno e externo:</a:t>
            </a:r>
            <a:r>
              <a:rPr lang="pt-BR" dirty="0"/>
              <a:t> prestação de contas pela administração pública. </a:t>
            </a:r>
          </a:p>
          <a:p>
            <a:r>
              <a:rPr lang="pt-BR" b="1" dirty="0"/>
              <a:t>Inadequações comuns no uso da contratualização de desempenho no âmbito do SUS</a:t>
            </a:r>
            <a:r>
              <a:rPr lang="pt-BR" dirty="0"/>
              <a:t>: terceirização de pessoal, triangulação de recursos, alternativas de gerencia, terceirização da gestão.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87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100" y="4715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Principais etapas do Projeto:</a:t>
            </a:r>
            <a:br>
              <a:rPr lang="pt-BR" b="1" dirty="0"/>
            </a:b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500" y="1308100"/>
            <a:ext cx="11785600" cy="5549899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4" name="Agrupar 3"/>
          <p:cNvGrpSpPr>
            <a:grpSpLocks/>
          </p:cNvGrpSpPr>
          <p:nvPr/>
        </p:nvGrpSpPr>
        <p:grpSpPr bwMode="auto">
          <a:xfrm>
            <a:off x="1033670" y="1825625"/>
            <a:ext cx="10320130" cy="3621018"/>
            <a:chOff x="0" y="0"/>
            <a:chExt cx="71938" cy="21281"/>
          </a:xfrm>
        </p:grpSpPr>
        <p:sp>
          <p:nvSpPr>
            <p:cNvPr id="5" name="Retângulo 4"/>
            <p:cNvSpPr>
              <a:spLocks noChangeArrowheads="1"/>
            </p:cNvSpPr>
            <p:nvPr/>
          </p:nvSpPr>
          <p:spPr bwMode="auto">
            <a:xfrm>
              <a:off x="19236" y="0"/>
              <a:ext cx="33258" cy="21259"/>
            </a:xfrm>
            <a:prstGeom prst="rect">
              <a:avLst/>
            </a:prstGeom>
            <a:solidFill>
              <a:schemeClr val="bg1">
                <a:lumMod val="8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6" name="Conector reto 5"/>
            <p:cNvCxnSpPr>
              <a:cxnSpLocks noChangeShapeType="1"/>
            </p:cNvCxnSpPr>
            <p:nvPr/>
          </p:nvCxnSpPr>
          <p:spPr bwMode="auto">
            <a:xfrm flipV="1">
              <a:off x="34204" y="16834"/>
              <a:ext cx="5623" cy="0"/>
            </a:xfrm>
            <a:prstGeom prst="line">
              <a:avLst/>
            </a:prstGeom>
            <a:noFill/>
            <a:ln w="12700">
              <a:solidFill>
                <a:schemeClr val="tx2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tângulo 6"/>
            <p:cNvSpPr>
              <a:spLocks noChangeArrowheads="1"/>
            </p:cNvSpPr>
            <p:nvPr/>
          </p:nvSpPr>
          <p:spPr bwMode="auto">
            <a:xfrm>
              <a:off x="53650" y="21"/>
              <a:ext cx="18288" cy="21260"/>
            </a:xfrm>
            <a:prstGeom prst="rect">
              <a:avLst/>
            </a:prstGeom>
            <a:solidFill>
              <a:schemeClr val="accent1">
                <a:lumMod val="7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" name="Retângulo 7"/>
            <p:cNvSpPr>
              <a:spLocks noChangeArrowheads="1"/>
            </p:cNvSpPr>
            <p:nvPr/>
          </p:nvSpPr>
          <p:spPr bwMode="auto">
            <a:xfrm>
              <a:off x="0" y="0"/>
              <a:ext cx="18288" cy="212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9" name="Conector reto 8"/>
            <p:cNvCxnSpPr>
              <a:cxnSpLocks noChangeShapeType="1"/>
            </p:cNvCxnSpPr>
            <p:nvPr/>
          </p:nvCxnSpPr>
          <p:spPr bwMode="auto">
            <a:xfrm flipH="1">
              <a:off x="61871" y="8904"/>
              <a:ext cx="112" cy="9262"/>
            </a:xfrm>
            <a:prstGeom prst="line">
              <a:avLst/>
            </a:prstGeom>
            <a:noFill/>
            <a:ln w="12700">
              <a:solidFill>
                <a:schemeClr val="tx2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Conector reto 9"/>
            <p:cNvCxnSpPr>
              <a:cxnSpLocks noChangeShapeType="1"/>
            </p:cNvCxnSpPr>
            <p:nvPr/>
          </p:nvCxnSpPr>
          <p:spPr bwMode="auto">
            <a:xfrm flipH="1">
              <a:off x="27557" y="2779"/>
              <a:ext cx="107" cy="13609"/>
            </a:xfrm>
            <a:prstGeom prst="line">
              <a:avLst/>
            </a:prstGeom>
            <a:noFill/>
            <a:ln w="12700">
              <a:solidFill>
                <a:schemeClr val="tx2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Conector reto 5"/>
            <p:cNvSpPr>
              <a:spLocks/>
            </p:cNvSpPr>
            <p:nvPr/>
          </p:nvSpPr>
          <p:spPr bwMode="auto">
            <a:xfrm>
              <a:off x="22546" y="17432"/>
              <a:ext cx="11377" cy="2797"/>
            </a:xfrm>
            <a:custGeom>
              <a:avLst/>
              <a:gdLst>
                <a:gd name="T0" fmla="*/ 570293 w 1137667"/>
                <a:gd name="T1" fmla="*/ 0 h 279705"/>
                <a:gd name="T2" fmla="*/ 570293 w 1137667"/>
                <a:gd name="T3" fmla="*/ 98976 h 279705"/>
                <a:gd name="T4" fmla="*/ 0 w 1137667"/>
                <a:gd name="T5" fmla="*/ 98976 h 279705"/>
                <a:gd name="T6" fmla="*/ 0 w 1137667"/>
                <a:gd name="T7" fmla="*/ 197953 h 279705"/>
                <a:gd name="T8" fmla="*/ 0 w 1137667"/>
                <a:gd name="T9" fmla="*/ 0 h 279705"/>
                <a:gd name="T10" fmla="*/ 1137667 w 1137667"/>
                <a:gd name="T11" fmla="*/ 279705 h 279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37667" h="279705">
                  <a:moveTo>
                    <a:pt x="570293" y="0"/>
                  </a:moveTo>
                  <a:lnTo>
                    <a:pt x="570293" y="98976"/>
                  </a:lnTo>
                  <a:lnTo>
                    <a:pt x="0" y="98976"/>
                  </a:lnTo>
                  <a:lnTo>
                    <a:pt x="0" y="197953"/>
                  </a:lnTo>
                </a:path>
              </a:pathLst>
            </a:custGeom>
            <a:noFill/>
            <a:ln w="12700">
              <a:solidFill>
                <a:schemeClr val="accent3">
                  <a:lumMod val="99000"/>
                  <a:lumOff val="1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" name="Conector reto 4"/>
            <p:cNvSpPr>
              <a:spLocks/>
            </p:cNvSpPr>
            <p:nvPr/>
          </p:nvSpPr>
          <p:spPr bwMode="auto">
            <a:xfrm>
              <a:off x="28365" y="17414"/>
              <a:ext cx="11462" cy="2715"/>
            </a:xfrm>
            <a:custGeom>
              <a:avLst/>
              <a:gdLst>
                <a:gd name="T0" fmla="*/ 0 w 1146180"/>
                <a:gd name="T1" fmla="*/ 0 h 271502"/>
                <a:gd name="T2" fmla="*/ 0 w 1146180"/>
                <a:gd name="T3" fmla="*/ 98976 h 271502"/>
                <a:gd name="T4" fmla="*/ 570293 w 1146180"/>
                <a:gd name="T5" fmla="*/ 98976 h 271502"/>
                <a:gd name="T6" fmla="*/ 570293 w 1146180"/>
                <a:gd name="T7" fmla="*/ 197953 h 271502"/>
                <a:gd name="T8" fmla="*/ 0 w 1146180"/>
                <a:gd name="T9" fmla="*/ 0 h 271502"/>
                <a:gd name="T10" fmla="*/ 1146180 w 1146180"/>
                <a:gd name="T11" fmla="*/ 271502 h 27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46180" h="271502">
                  <a:moveTo>
                    <a:pt x="0" y="0"/>
                  </a:moveTo>
                  <a:lnTo>
                    <a:pt x="0" y="98976"/>
                  </a:lnTo>
                  <a:lnTo>
                    <a:pt x="570293" y="98976"/>
                  </a:lnTo>
                  <a:lnTo>
                    <a:pt x="570293" y="197953"/>
                  </a:lnTo>
                </a:path>
              </a:pathLst>
            </a:custGeom>
            <a:noFill/>
            <a:ln w="12700">
              <a:solidFill>
                <a:schemeClr val="accent3">
                  <a:lumMod val="99000"/>
                  <a:lumOff val="1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3" name="Conector reto 12"/>
            <p:cNvCxnSpPr>
              <a:cxnSpLocks noChangeShapeType="1"/>
            </p:cNvCxnSpPr>
            <p:nvPr/>
          </p:nvCxnSpPr>
          <p:spPr bwMode="auto">
            <a:xfrm>
              <a:off x="9057" y="5067"/>
              <a:ext cx="0" cy="13977"/>
            </a:xfrm>
            <a:prstGeom prst="line">
              <a:avLst/>
            </a:prstGeom>
            <a:noFill/>
            <a:ln w="12700">
              <a:solidFill>
                <a:schemeClr val="tx2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" name="Agrupar 13"/>
            <p:cNvGrpSpPr>
              <a:grpSpLocks/>
            </p:cNvGrpSpPr>
            <p:nvPr/>
          </p:nvGrpSpPr>
          <p:grpSpPr bwMode="auto">
            <a:xfrm>
              <a:off x="2557" y="1697"/>
              <a:ext cx="12787" cy="4362"/>
              <a:chOff x="2557" y="1697"/>
              <a:chExt cx="6362" cy="3180"/>
            </a:xfrm>
          </p:grpSpPr>
          <p:sp>
            <p:nvSpPr>
              <p:cNvPr id="41" name="Retângulo 40"/>
              <p:cNvSpPr>
                <a:spLocks noChangeArrowheads="1"/>
              </p:cNvSpPr>
              <p:nvPr/>
            </p:nvSpPr>
            <p:spPr bwMode="auto">
              <a:xfrm>
                <a:off x="2557" y="1697"/>
                <a:ext cx="6362" cy="3180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2" name="CaixaDeTexto 29"/>
              <p:cNvSpPr txBox="1">
                <a:spLocks noChangeArrowheads="1"/>
              </p:cNvSpPr>
              <p:nvPr/>
            </p:nvSpPr>
            <p:spPr bwMode="auto">
              <a:xfrm>
                <a:off x="2557" y="1697"/>
                <a:ext cx="6362" cy="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Levantamento bibliográfico</a:t>
                </a:r>
                <a:endParaRPr lang="pt-B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Agrupar 14"/>
            <p:cNvGrpSpPr>
              <a:grpSpLocks/>
            </p:cNvGrpSpPr>
            <p:nvPr/>
          </p:nvGrpSpPr>
          <p:grpSpPr bwMode="auto">
            <a:xfrm>
              <a:off x="2557" y="8174"/>
              <a:ext cx="12787" cy="4364"/>
              <a:chOff x="2557" y="8175"/>
              <a:chExt cx="6362" cy="3181"/>
            </a:xfrm>
          </p:grpSpPr>
          <p:sp>
            <p:nvSpPr>
              <p:cNvPr id="39" name="Retângulo 38"/>
              <p:cNvSpPr>
                <a:spLocks noChangeArrowheads="1"/>
              </p:cNvSpPr>
              <p:nvPr/>
            </p:nvSpPr>
            <p:spPr bwMode="auto">
              <a:xfrm>
                <a:off x="2557" y="8175"/>
                <a:ext cx="6362" cy="3181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0" name="CaixaDeTexto 27"/>
              <p:cNvSpPr txBox="1">
                <a:spLocks noChangeArrowheads="1"/>
              </p:cNvSpPr>
              <p:nvPr/>
            </p:nvSpPr>
            <p:spPr bwMode="auto">
              <a:xfrm>
                <a:off x="2557" y="8175"/>
                <a:ext cx="6362" cy="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Pesquisa junto aos gestores do SUS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Agrupar 15"/>
            <p:cNvGrpSpPr>
              <a:grpSpLocks/>
            </p:cNvGrpSpPr>
            <p:nvPr/>
          </p:nvGrpSpPr>
          <p:grpSpPr bwMode="auto">
            <a:xfrm>
              <a:off x="2665" y="14680"/>
              <a:ext cx="12785" cy="4363"/>
              <a:chOff x="2665" y="14682"/>
              <a:chExt cx="6361" cy="3181"/>
            </a:xfrm>
          </p:grpSpPr>
          <p:sp>
            <p:nvSpPr>
              <p:cNvPr id="37" name="Retângulo 36"/>
              <p:cNvSpPr>
                <a:spLocks noChangeArrowheads="1"/>
              </p:cNvSpPr>
              <p:nvPr/>
            </p:nvSpPr>
            <p:spPr bwMode="auto">
              <a:xfrm>
                <a:off x="2665" y="14682"/>
                <a:ext cx="6361" cy="3181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8" name="CaixaDeTexto 25"/>
              <p:cNvSpPr txBox="1">
                <a:spLocks noChangeArrowheads="1"/>
              </p:cNvSpPr>
              <p:nvPr/>
            </p:nvSpPr>
            <p:spPr bwMode="auto">
              <a:xfrm>
                <a:off x="2665" y="14682"/>
                <a:ext cx="6361" cy="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Oficinas de debate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Agrupar 16"/>
            <p:cNvGrpSpPr>
              <a:grpSpLocks/>
            </p:cNvGrpSpPr>
            <p:nvPr/>
          </p:nvGrpSpPr>
          <p:grpSpPr bwMode="auto">
            <a:xfrm>
              <a:off x="21272" y="1858"/>
              <a:ext cx="12784" cy="4364"/>
              <a:chOff x="21272" y="1858"/>
              <a:chExt cx="6361" cy="3181"/>
            </a:xfrm>
          </p:grpSpPr>
          <p:sp>
            <p:nvSpPr>
              <p:cNvPr id="35" name="Retângulo 34"/>
              <p:cNvSpPr>
                <a:spLocks noChangeArrowheads="1"/>
              </p:cNvSpPr>
              <p:nvPr/>
            </p:nvSpPr>
            <p:spPr bwMode="auto">
              <a:xfrm>
                <a:off x="21272" y="1858"/>
                <a:ext cx="6361" cy="3181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6" name="CaixaDeTexto 23"/>
              <p:cNvSpPr txBox="1">
                <a:spLocks noChangeArrowheads="1"/>
              </p:cNvSpPr>
              <p:nvPr/>
            </p:nvSpPr>
            <p:spPr bwMode="auto">
              <a:xfrm>
                <a:off x="21272" y="1858"/>
                <a:ext cx="6361" cy="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Elaboração do Programa do Curso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Agrupar 17"/>
            <p:cNvGrpSpPr>
              <a:grpSpLocks/>
            </p:cNvGrpSpPr>
            <p:nvPr/>
          </p:nvGrpSpPr>
          <p:grpSpPr bwMode="auto">
            <a:xfrm>
              <a:off x="21272" y="8336"/>
              <a:ext cx="12784" cy="4362"/>
              <a:chOff x="21272" y="8336"/>
              <a:chExt cx="6361" cy="3180"/>
            </a:xfrm>
          </p:grpSpPr>
          <p:sp>
            <p:nvSpPr>
              <p:cNvPr id="33" name="Retângulo 32"/>
              <p:cNvSpPr>
                <a:spLocks noChangeArrowheads="1"/>
              </p:cNvSpPr>
              <p:nvPr/>
            </p:nvSpPr>
            <p:spPr bwMode="auto">
              <a:xfrm>
                <a:off x="21272" y="8336"/>
                <a:ext cx="6361" cy="3180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4" name="CaixaDeTexto 21"/>
              <p:cNvSpPr txBox="1">
                <a:spLocks noChangeArrowheads="1"/>
              </p:cNvSpPr>
              <p:nvPr/>
            </p:nvSpPr>
            <p:spPr bwMode="auto">
              <a:xfrm>
                <a:off x="21272" y="8336"/>
                <a:ext cx="6361" cy="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Desenvolvimento de material didático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Agrupar 18"/>
            <p:cNvGrpSpPr>
              <a:grpSpLocks/>
            </p:cNvGrpSpPr>
            <p:nvPr/>
          </p:nvGrpSpPr>
          <p:grpSpPr bwMode="auto">
            <a:xfrm>
              <a:off x="21419" y="14653"/>
              <a:ext cx="12785" cy="4362"/>
              <a:chOff x="21419" y="14653"/>
              <a:chExt cx="6361" cy="3180"/>
            </a:xfrm>
          </p:grpSpPr>
          <p:sp>
            <p:nvSpPr>
              <p:cNvPr id="31" name="Retângulo 30"/>
              <p:cNvSpPr>
                <a:spLocks noChangeArrowheads="1"/>
              </p:cNvSpPr>
              <p:nvPr/>
            </p:nvSpPr>
            <p:spPr bwMode="auto">
              <a:xfrm>
                <a:off x="21419" y="14653"/>
                <a:ext cx="6361" cy="3180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2" name="CaixaDeTexto 19"/>
              <p:cNvSpPr txBox="1">
                <a:spLocks noChangeArrowheads="1"/>
              </p:cNvSpPr>
              <p:nvPr/>
            </p:nvSpPr>
            <p:spPr bwMode="auto">
              <a:xfrm>
                <a:off x="21419" y="14653"/>
                <a:ext cx="6361" cy="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Realização de duas turmas piloto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Agrupar 19"/>
            <p:cNvGrpSpPr>
              <a:grpSpLocks/>
            </p:cNvGrpSpPr>
            <p:nvPr/>
          </p:nvGrpSpPr>
          <p:grpSpPr bwMode="auto">
            <a:xfrm>
              <a:off x="37438" y="14653"/>
              <a:ext cx="12784" cy="4362"/>
              <a:chOff x="37438" y="14653"/>
              <a:chExt cx="6361" cy="3180"/>
            </a:xfrm>
          </p:grpSpPr>
          <p:sp>
            <p:nvSpPr>
              <p:cNvPr id="29" name="Retângulo 28"/>
              <p:cNvSpPr>
                <a:spLocks noChangeArrowheads="1"/>
              </p:cNvSpPr>
              <p:nvPr/>
            </p:nvSpPr>
            <p:spPr bwMode="auto">
              <a:xfrm>
                <a:off x="37438" y="14653"/>
                <a:ext cx="6361" cy="3180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0" name="CaixaDeTexto 17"/>
              <p:cNvSpPr txBox="1">
                <a:spLocks noChangeArrowheads="1"/>
              </p:cNvSpPr>
              <p:nvPr/>
            </p:nvSpPr>
            <p:spPr bwMode="auto">
              <a:xfrm>
                <a:off x="37438" y="14653"/>
                <a:ext cx="6361" cy="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Realinhamento do Programa e material didático do curso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Agrupar 20"/>
            <p:cNvGrpSpPr>
              <a:grpSpLocks/>
            </p:cNvGrpSpPr>
            <p:nvPr/>
          </p:nvGrpSpPr>
          <p:grpSpPr bwMode="auto">
            <a:xfrm>
              <a:off x="55296" y="7849"/>
              <a:ext cx="12853" cy="4465"/>
              <a:chOff x="55296" y="7850"/>
              <a:chExt cx="6395" cy="3255"/>
            </a:xfrm>
          </p:grpSpPr>
          <p:sp>
            <p:nvSpPr>
              <p:cNvPr id="27" name="Retângulo 26"/>
              <p:cNvSpPr>
                <a:spLocks noChangeArrowheads="1"/>
              </p:cNvSpPr>
              <p:nvPr/>
            </p:nvSpPr>
            <p:spPr bwMode="auto">
              <a:xfrm>
                <a:off x="55330" y="7925"/>
                <a:ext cx="6361" cy="3180"/>
              </a:xfrm>
              <a:prstGeom prst="rect">
                <a:avLst/>
              </a:prstGeom>
              <a:solidFill>
                <a:schemeClr val="bg2">
                  <a:lumMod val="9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8" name="CaixaDeTexto 15"/>
              <p:cNvSpPr txBox="1">
                <a:spLocks noChangeArrowheads="1"/>
              </p:cNvSpPr>
              <p:nvPr/>
            </p:nvSpPr>
            <p:spPr bwMode="auto">
              <a:xfrm>
                <a:off x="55296" y="7850"/>
                <a:ext cx="6361" cy="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350" tIns="6350" rIns="6350" bIns="635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90"/>
                  </a:spcAft>
                </a:pPr>
                <a:r>
                  <a:rPr lang="pt-BR" sz="1600" b="1" kern="1200">
                    <a:solidFill>
                      <a:srgbClr val="1F386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Realização do Curso 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Agrupar 21"/>
            <p:cNvGrpSpPr>
              <a:grpSpLocks/>
            </p:cNvGrpSpPr>
            <p:nvPr/>
          </p:nvGrpSpPr>
          <p:grpSpPr bwMode="auto">
            <a:xfrm>
              <a:off x="55846" y="14959"/>
              <a:ext cx="12787" cy="4362"/>
              <a:chOff x="55846" y="14959"/>
              <a:chExt cx="6362" cy="3180"/>
            </a:xfrm>
          </p:grpSpPr>
          <p:sp>
            <p:nvSpPr>
              <p:cNvPr id="25" name="Retângulo 24"/>
              <p:cNvSpPr>
                <a:spLocks noChangeArrowheads="1"/>
              </p:cNvSpPr>
              <p:nvPr/>
            </p:nvSpPr>
            <p:spPr bwMode="auto">
              <a:xfrm>
                <a:off x="55846" y="14959"/>
                <a:ext cx="6362" cy="3180"/>
              </a:xfrm>
              <a:prstGeom prst="rect">
                <a:avLst/>
              </a:prstGeom>
              <a:solidFill>
                <a:schemeClr val="accent1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6" name="CaixaDeTexto 13"/>
              <p:cNvSpPr txBox="1">
                <a:spLocks noChangeArrowheads="1"/>
              </p:cNvSpPr>
              <p:nvPr/>
            </p:nvSpPr>
            <p:spPr bwMode="auto">
              <a:xfrm>
                <a:off x="55846" y="14959"/>
                <a:ext cx="6362" cy="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175" tIns="3175" rIns="3175" bIns="3175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pt-BR" sz="16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Proposta do Curso de Especialização/EAD</a:t>
                </a:r>
                <a:endParaRPr lang="pt-BR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3" name="Seta: para a Direita 22"/>
            <p:cNvSpPr>
              <a:spLocks noChangeArrowheads="1"/>
            </p:cNvSpPr>
            <p:nvPr/>
          </p:nvSpPr>
          <p:spPr bwMode="auto">
            <a:xfrm>
              <a:off x="16992" y="8175"/>
              <a:ext cx="3429" cy="64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" name="Seta: para a Direita 23"/>
            <p:cNvSpPr>
              <a:spLocks noChangeArrowheads="1"/>
            </p:cNvSpPr>
            <p:nvPr/>
          </p:nvSpPr>
          <p:spPr bwMode="auto">
            <a:xfrm>
              <a:off x="51506" y="7278"/>
              <a:ext cx="3429" cy="64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0248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" y="3251200"/>
            <a:ext cx="2350973" cy="3134630"/>
          </a:xfrm>
          <a:prstGeom prst="rect">
            <a:avLst/>
          </a:prstGeom>
        </p:spPr>
      </p:pic>
      <p:sp>
        <p:nvSpPr>
          <p:cNvPr id="9" name="Paralelogramo 4"/>
          <p:cNvSpPr/>
          <p:nvPr/>
        </p:nvSpPr>
        <p:spPr>
          <a:xfrm rot="10800000">
            <a:off x="1407029" y="-1"/>
            <a:ext cx="10763300" cy="6858000"/>
          </a:xfrm>
          <a:custGeom>
            <a:avLst/>
            <a:gdLst>
              <a:gd name="connsiteX0" fmla="*/ 0 w 10052100"/>
              <a:gd name="connsiteY0" fmla="*/ 5166360 h 5166360"/>
              <a:gd name="connsiteX1" fmla="*/ 0 w 10052100"/>
              <a:gd name="connsiteY1" fmla="*/ 0 h 5166360"/>
              <a:gd name="connsiteX2" fmla="*/ 10052100 w 10052100"/>
              <a:gd name="connsiteY2" fmla="*/ 0 h 5166360"/>
              <a:gd name="connsiteX3" fmla="*/ 10052100 w 10052100"/>
              <a:gd name="connsiteY3" fmla="*/ 5166360 h 5166360"/>
              <a:gd name="connsiteX4" fmla="*/ 0 w 10052100"/>
              <a:gd name="connsiteY4" fmla="*/ 5166360 h 5166360"/>
              <a:gd name="connsiteX0" fmla="*/ 0 w 10052100"/>
              <a:gd name="connsiteY0" fmla="*/ 5166360 h 5166360"/>
              <a:gd name="connsiteX1" fmla="*/ 0 w 10052100"/>
              <a:gd name="connsiteY1" fmla="*/ 0 h 5166360"/>
              <a:gd name="connsiteX2" fmla="*/ 10052100 w 10052100"/>
              <a:gd name="connsiteY2" fmla="*/ 0 h 5166360"/>
              <a:gd name="connsiteX3" fmla="*/ 5911900 w 10052100"/>
              <a:gd name="connsiteY3" fmla="*/ 5128260 h 5166360"/>
              <a:gd name="connsiteX4" fmla="*/ 0 w 10052100"/>
              <a:gd name="connsiteY4" fmla="*/ 5166360 h 5166360"/>
              <a:gd name="connsiteX0" fmla="*/ 0 w 10052100"/>
              <a:gd name="connsiteY0" fmla="*/ 5166360 h 5166360"/>
              <a:gd name="connsiteX1" fmla="*/ 0 w 10052100"/>
              <a:gd name="connsiteY1" fmla="*/ 0 h 5166360"/>
              <a:gd name="connsiteX2" fmla="*/ 10052100 w 10052100"/>
              <a:gd name="connsiteY2" fmla="*/ 0 h 5166360"/>
              <a:gd name="connsiteX3" fmla="*/ 7689900 w 10052100"/>
              <a:gd name="connsiteY3" fmla="*/ 5166360 h 5166360"/>
              <a:gd name="connsiteX4" fmla="*/ 0 w 10052100"/>
              <a:gd name="connsiteY4" fmla="*/ 5166360 h 5166360"/>
              <a:gd name="connsiteX0" fmla="*/ 0 w 10763300"/>
              <a:gd name="connsiteY0" fmla="*/ 5166360 h 5166360"/>
              <a:gd name="connsiteX1" fmla="*/ 0 w 10763300"/>
              <a:gd name="connsiteY1" fmla="*/ 0 h 5166360"/>
              <a:gd name="connsiteX2" fmla="*/ 10052100 w 10763300"/>
              <a:gd name="connsiteY2" fmla="*/ 0 h 5166360"/>
              <a:gd name="connsiteX3" fmla="*/ 10763300 w 10763300"/>
              <a:gd name="connsiteY3" fmla="*/ 5156793 h 5166360"/>
              <a:gd name="connsiteX4" fmla="*/ 0 w 10763300"/>
              <a:gd name="connsiteY4" fmla="*/ 5166360 h 5166360"/>
              <a:gd name="connsiteX0" fmla="*/ 0 w 10763300"/>
              <a:gd name="connsiteY0" fmla="*/ 5175927 h 5175927"/>
              <a:gd name="connsiteX1" fmla="*/ 0 w 10763300"/>
              <a:gd name="connsiteY1" fmla="*/ 9567 h 5175927"/>
              <a:gd name="connsiteX2" fmla="*/ 6800900 w 10763300"/>
              <a:gd name="connsiteY2" fmla="*/ 0 h 5175927"/>
              <a:gd name="connsiteX3" fmla="*/ 10763300 w 10763300"/>
              <a:gd name="connsiteY3" fmla="*/ 5166360 h 5175927"/>
              <a:gd name="connsiteX4" fmla="*/ 0 w 10763300"/>
              <a:gd name="connsiteY4" fmla="*/ 5175927 h 5175927"/>
              <a:gd name="connsiteX0" fmla="*/ 0 w 10763300"/>
              <a:gd name="connsiteY0" fmla="*/ 5166360 h 5166360"/>
              <a:gd name="connsiteX1" fmla="*/ 0 w 10763300"/>
              <a:gd name="connsiteY1" fmla="*/ 0 h 5166360"/>
              <a:gd name="connsiteX2" fmla="*/ 7601000 w 10763300"/>
              <a:gd name="connsiteY2" fmla="*/ 0 h 5166360"/>
              <a:gd name="connsiteX3" fmla="*/ 10763300 w 10763300"/>
              <a:gd name="connsiteY3" fmla="*/ 5156793 h 5166360"/>
              <a:gd name="connsiteX4" fmla="*/ 0 w 10763300"/>
              <a:gd name="connsiteY4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300" h="5166360">
                <a:moveTo>
                  <a:pt x="0" y="5166360"/>
                </a:moveTo>
                <a:lnTo>
                  <a:pt x="0" y="0"/>
                </a:lnTo>
                <a:lnTo>
                  <a:pt x="7601000" y="0"/>
                </a:lnTo>
                <a:lnTo>
                  <a:pt x="10763300" y="5156793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387515" y="1351819"/>
            <a:ext cx="7161017" cy="4154361"/>
          </a:xfrm>
        </p:spPr>
        <p:txBody>
          <a:bodyPr>
            <a:noAutofit/>
          </a:bodyPr>
          <a:lstStyle/>
          <a:p>
            <a:pPr algn="just"/>
            <a:r>
              <a:rPr lang="pt-BR" sz="3200" dirty="0">
                <a:solidFill>
                  <a:srgbClr val="002060"/>
                </a:solidFill>
              </a:rPr>
              <a:t>Formular e executar programa de desenvolvimento de competências em gestão de contratos de desempenho institucional, baseados no cumprimento de metas e outros ajustes do gênero celebrados com entidades públicas e privadas, para gestores e servidores públicos do Sistema Único de Saúde, da União Federal, dos Estados e dos Municípios e outros servidores atuantes em áreas com interface com o SUS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64739" y="26256"/>
            <a:ext cx="7164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2060"/>
                </a:solidFill>
              </a:rPr>
              <a:t>Objetivo Geral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4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57049642"/>
              </p:ext>
            </p:extLst>
          </p:nvPr>
        </p:nvGraphicFramePr>
        <p:xfrm>
          <a:off x="736600" y="355600"/>
          <a:ext cx="109601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51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44942886"/>
              </p:ext>
            </p:extLst>
          </p:nvPr>
        </p:nvGraphicFramePr>
        <p:xfrm>
          <a:off x="1951789" y="513711"/>
          <a:ext cx="109601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28601" y="2839453"/>
            <a:ext cx="318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RESULTADOS DO PROJETO</a:t>
            </a:r>
          </a:p>
        </p:txBody>
      </p:sp>
    </p:spTree>
    <p:extLst>
      <p:ext uri="{BB962C8B-B14F-4D97-AF65-F5344CB8AC3E}">
        <p14:creationId xmlns:p14="http://schemas.microsoft.com/office/powerpoint/2010/main" val="192475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48228237"/>
              </p:ext>
            </p:extLst>
          </p:nvPr>
        </p:nvGraphicFramePr>
        <p:xfrm>
          <a:off x="1951789" y="513711"/>
          <a:ext cx="109601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28601" y="2839453"/>
            <a:ext cx="318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RESULTADOS DO PROJETO</a:t>
            </a:r>
          </a:p>
        </p:txBody>
      </p:sp>
    </p:spTree>
    <p:extLst>
      <p:ext uri="{BB962C8B-B14F-4D97-AF65-F5344CB8AC3E}">
        <p14:creationId xmlns:p14="http://schemas.microsoft.com/office/powerpoint/2010/main" val="88329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37404943"/>
              </p:ext>
            </p:extLst>
          </p:nvPr>
        </p:nvGraphicFramePr>
        <p:xfrm>
          <a:off x="4871452" y="979473"/>
          <a:ext cx="8435473" cy="561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562262" y="142122"/>
            <a:ext cx="6821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002060"/>
                </a:solidFill>
              </a:rPr>
              <a:t>Projeto de natureza estratégica</a:t>
            </a:r>
          </a:p>
        </p:txBody>
      </p:sp>
      <p:sp>
        <p:nvSpPr>
          <p:cNvPr id="11" name="Elipse 10"/>
          <p:cNvSpPr/>
          <p:nvPr/>
        </p:nvSpPr>
        <p:spPr>
          <a:xfrm>
            <a:off x="469228" y="2117558"/>
            <a:ext cx="498410" cy="46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45170" y="1179095"/>
            <a:ext cx="498410" cy="46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45170" y="3068052"/>
            <a:ext cx="498410" cy="46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45170" y="4426879"/>
            <a:ext cx="498410" cy="46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38255" y="5328507"/>
            <a:ext cx="498410" cy="46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29388" y="1144176"/>
            <a:ext cx="58112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pt-BR" sz="2400" dirty="0"/>
              <a:t>Orientação para os princípios da contratualização e seu ciclo de gestão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pt-BR" sz="2400" dirty="0"/>
              <a:t>Diferenciação clara das diversas modalidades de contratualização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pt-BR" sz="2400" dirty="0"/>
              <a:t>Instrumentalização, especialmente para a negociação, o acompanhamento e a avaliação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pt-BR" sz="2400" dirty="0"/>
              <a:t>Exploração do potencial dos COSEMS como multiplicadores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pt-BR" sz="2400" dirty="0"/>
              <a:t>Articulação com órgãos de controle e operadores do direito para esclarecimento sobre a contratualização</a:t>
            </a:r>
          </a:p>
        </p:txBody>
      </p:sp>
    </p:spTree>
    <p:extLst>
      <p:ext uri="{BB962C8B-B14F-4D97-AF65-F5344CB8AC3E}">
        <p14:creationId xmlns:p14="http://schemas.microsoft.com/office/powerpoint/2010/main" val="250478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92745779"/>
              </p:ext>
            </p:extLst>
          </p:nvPr>
        </p:nvGraphicFramePr>
        <p:xfrm>
          <a:off x="1070811" y="553453"/>
          <a:ext cx="10611851" cy="599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/>
          <p:cNvSpPr/>
          <p:nvPr/>
        </p:nvSpPr>
        <p:spPr>
          <a:xfrm>
            <a:off x="2027512" y="1973179"/>
            <a:ext cx="1533835" cy="145582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0427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2637" y="71311"/>
            <a:ext cx="10515600" cy="13255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ATIVIDADES JÁ REALIZADAS:</a:t>
            </a:r>
            <a:br>
              <a:rPr lang="pt-BR" b="1" dirty="0"/>
            </a:br>
            <a:br>
              <a:rPr lang="pt-BR" b="1" dirty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03725" y="734093"/>
            <a:ext cx="534402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Reuniões com a SAS/Gabinete, SGEP/Gabinete, DAI/SE, DRAC/SAS, DAHU/SAS, e DCEBAS/SAS para organização de um grupo de coordenação do Projeto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pt-BR" dirty="0"/>
              <a:t>Articulação com Ministério do Planejamento, Orçamento e Gestão para apoio institucional e colaboração no Projeto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pt-BR" dirty="0"/>
              <a:t>Articulação com a Secretaria de Governo da Presidência da Republica para apoio institucional e colaboração no Projeto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pt-BR" dirty="0"/>
              <a:t>Articulação com CONASS e CONASEMS para apoio institucional e colaboração no Projeto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pt-BR" dirty="0"/>
              <a:t>Contatos preliminares com autoridades (inclusive de membros do Ministério Público e TCU) e especialistas em contratualização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pt-BR" dirty="0"/>
              <a:t>Elaboração de Termo de Referência do Projeto e documentos de divulgação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76949" y="734092"/>
            <a:ext cx="575009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 startAt="7"/>
            </a:pPr>
            <a:r>
              <a:rPr lang="pt-BR" dirty="0"/>
              <a:t>Testes da minuta do questionário e roteiro de entrevistas (Salvador –BA, Bagé (RS), Porto Alegre (RS), Gramado (RS), BH-MG e SES-MG, SES-DF)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7"/>
            </a:pPr>
            <a:r>
              <a:rPr lang="pt-BR" dirty="0"/>
              <a:t>Planejamento preliminar das oficinas de debate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7"/>
            </a:pPr>
            <a:r>
              <a:rPr lang="pt-BR" dirty="0"/>
              <a:t>Realização de nove reuniões de debate e planejamento do projeto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7"/>
            </a:pPr>
            <a:r>
              <a:rPr lang="pt-BR" dirty="0"/>
              <a:t>Definição de ambiente eletrônico para realização das oficinas (FORMSUS)</a:t>
            </a:r>
          </a:p>
          <a:p>
            <a:pPr>
              <a:spcBef>
                <a:spcPts val="1800"/>
              </a:spcBef>
            </a:pPr>
            <a:endParaRPr lang="pt-BR" dirty="0"/>
          </a:p>
          <a:p>
            <a:pPr marL="342900" indent="-342900">
              <a:spcBef>
                <a:spcPts val="1800"/>
              </a:spcBef>
              <a:buFont typeface="+mj-lt"/>
              <a:buAutoNum type="arabicPeriod" startAt="7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35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5" b="1"/>
          <a:stretch/>
        </p:blipFill>
        <p:spPr>
          <a:xfrm>
            <a:off x="477507" y="4108589"/>
            <a:ext cx="2048359" cy="22418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1257" b="-2"/>
          <a:stretch/>
        </p:blipFill>
        <p:spPr>
          <a:xfrm>
            <a:off x="471944" y="484632"/>
            <a:ext cx="4268712" cy="34542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r="2221" b="-1"/>
          <a:stretch/>
        </p:blipFill>
        <p:spPr>
          <a:xfrm rot="10800000" flipH="1">
            <a:off x="4901523" y="484631"/>
            <a:ext cx="7251995" cy="58683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6237" b="-5"/>
          <a:stretch/>
        </p:blipFill>
        <p:spPr>
          <a:xfrm>
            <a:off x="2686733" y="4106645"/>
            <a:ext cx="2053923" cy="22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0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0E6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79" b="30781"/>
          <a:stretch/>
        </p:blipFill>
        <p:spPr>
          <a:xfrm>
            <a:off x="974565" y="812615"/>
            <a:ext cx="10242869" cy="52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4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0" y="15719"/>
            <a:ext cx="3391359" cy="189395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302000" y="326767"/>
            <a:ext cx="11938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4093366" y="1432016"/>
            <a:ext cx="803259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Uso dos modelos de parcerias para contratação de mão-de-obra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Uso generalizado do instituto do fomento e parceria para compra de serviços 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Ausência ou precariedade no planejamento da terceirização (falta de estudos, identificação das vantagens, orçamento prévio, estimativa de custos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5" name="Fluxograma: Conector 14"/>
          <p:cNvSpPr/>
          <p:nvPr/>
        </p:nvSpPr>
        <p:spPr>
          <a:xfrm>
            <a:off x="4027326" y="1551061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luxograma: Conector 15"/>
          <p:cNvSpPr/>
          <p:nvPr/>
        </p:nvSpPr>
        <p:spPr>
          <a:xfrm>
            <a:off x="4000812" y="2823577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/>
          <p:cNvSpPr/>
          <p:nvPr/>
        </p:nvSpPr>
        <p:spPr>
          <a:xfrm>
            <a:off x="4000812" y="4064114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14072313">
            <a:off x="-3252437" y="2471126"/>
            <a:ext cx="7979720" cy="3922861"/>
          </a:xfrm>
          <a:custGeom>
            <a:avLst/>
            <a:gdLst>
              <a:gd name="connsiteX0" fmla="*/ 0 w 5094837"/>
              <a:gd name="connsiteY0" fmla="*/ 3429000 h 3429000"/>
              <a:gd name="connsiteX1" fmla="*/ 2547419 w 5094837"/>
              <a:gd name="connsiteY1" fmla="*/ 0 h 3429000"/>
              <a:gd name="connsiteX2" fmla="*/ 5094837 w 5094837"/>
              <a:gd name="connsiteY2" fmla="*/ 3429000 h 3429000"/>
              <a:gd name="connsiteX3" fmla="*/ 0 w 5094837"/>
              <a:gd name="connsiteY3" fmla="*/ 3429000 h 3429000"/>
              <a:gd name="connsiteX0" fmla="*/ 0 w 8073580"/>
              <a:gd name="connsiteY0" fmla="*/ 3429000 h 3922861"/>
              <a:gd name="connsiteX1" fmla="*/ 2547419 w 8073580"/>
              <a:gd name="connsiteY1" fmla="*/ 0 h 3922861"/>
              <a:gd name="connsiteX2" fmla="*/ 8073580 w 8073580"/>
              <a:gd name="connsiteY2" fmla="*/ 3922861 h 3922861"/>
              <a:gd name="connsiteX3" fmla="*/ 0 w 8073580"/>
              <a:gd name="connsiteY3" fmla="*/ 3429000 h 3922861"/>
              <a:gd name="connsiteX0" fmla="*/ 0 w 7979720"/>
              <a:gd name="connsiteY0" fmla="*/ 3402302 h 3922861"/>
              <a:gd name="connsiteX1" fmla="*/ 2453559 w 7979720"/>
              <a:gd name="connsiteY1" fmla="*/ 0 h 3922861"/>
              <a:gd name="connsiteX2" fmla="*/ 7979720 w 7979720"/>
              <a:gd name="connsiteY2" fmla="*/ 3922861 h 3922861"/>
              <a:gd name="connsiteX3" fmla="*/ 0 w 7979720"/>
              <a:gd name="connsiteY3" fmla="*/ 3402302 h 39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20" h="3922861">
                <a:moveTo>
                  <a:pt x="0" y="3402302"/>
                </a:moveTo>
                <a:lnTo>
                  <a:pt x="2453559" y="0"/>
                </a:lnTo>
                <a:lnTo>
                  <a:pt x="7979720" y="3922861"/>
                </a:lnTo>
                <a:lnTo>
                  <a:pt x="0" y="3402302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49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3946046" y="1353026"/>
            <a:ext cx="8032594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Indícios de </a:t>
            </a:r>
            <a:r>
              <a:rPr lang="pt-BR" altLang="pt-BR" sz="2800" dirty="0" err="1">
                <a:latin typeface="Arial" panose="020B0604020202020204" pitchFamily="34" charset="0"/>
              </a:rPr>
              <a:t>sobrepreço</a:t>
            </a:r>
            <a:r>
              <a:rPr lang="pt-BR" altLang="pt-BR" sz="2800" dirty="0">
                <a:latin typeface="Arial" panose="020B0604020202020204" pitchFamily="34" charset="0"/>
              </a:rPr>
              <a:t> (comparados com Tabela SUS e de planos privados)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Direcionamento da contratação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Ausência ou precariedade no planejamento da terceirização (falta de estudos, identificação das vantagens, orçamento prévio, estimativa de custos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4" name="Fluxograma: Conector 13"/>
          <p:cNvSpPr/>
          <p:nvPr/>
        </p:nvSpPr>
        <p:spPr>
          <a:xfrm>
            <a:off x="3838702" y="1859396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/>
          <p:cNvSpPr/>
          <p:nvPr/>
        </p:nvSpPr>
        <p:spPr>
          <a:xfrm>
            <a:off x="3838702" y="3122741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luxograma: Conector 15"/>
          <p:cNvSpPr/>
          <p:nvPr/>
        </p:nvSpPr>
        <p:spPr>
          <a:xfrm>
            <a:off x="3807108" y="4064114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0" y="15719"/>
            <a:ext cx="3391359" cy="1893958"/>
          </a:xfrm>
          <a:prstGeom prst="rect">
            <a:avLst/>
          </a:prstGeom>
        </p:spPr>
      </p:pic>
      <p:sp>
        <p:nvSpPr>
          <p:cNvPr id="19" name="Triângulo isósceles 2"/>
          <p:cNvSpPr/>
          <p:nvPr/>
        </p:nvSpPr>
        <p:spPr>
          <a:xfrm rot="14072313">
            <a:off x="-3252437" y="2471126"/>
            <a:ext cx="7979720" cy="3922861"/>
          </a:xfrm>
          <a:custGeom>
            <a:avLst/>
            <a:gdLst>
              <a:gd name="connsiteX0" fmla="*/ 0 w 5094837"/>
              <a:gd name="connsiteY0" fmla="*/ 3429000 h 3429000"/>
              <a:gd name="connsiteX1" fmla="*/ 2547419 w 5094837"/>
              <a:gd name="connsiteY1" fmla="*/ 0 h 3429000"/>
              <a:gd name="connsiteX2" fmla="*/ 5094837 w 5094837"/>
              <a:gd name="connsiteY2" fmla="*/ 3429000 h 3429000"/>
              <a:gd name="connsiteX3" fmla="*/ 0 w 5094837"/>
              <a:gd name="connsiteY3" fmla="*/ 3429000 h 3429000"/>
              <a:gd name="connsiteX0" fmla="*/ 0 w 8073580"/>
              <a:gd name="connsiteY0" fmla="*/ 3429000 h 3922861"/>
              <a:gd name="connsiteX1" fmla="*/ 2547419 w 8073580"/>
              <a:gd name="connsiteY1" fmla="*/ 0 h 3922861"/>
              <a:gd name="connsiteX2" fmla="*/ 8073580 w 8073580"/>
              <a:gd name="connsiteY2" fmla="*/ 3922861 h 3922861"/>
              <a:gd name="connsiteX3" fmla="*/ 0 w 8073580"/>
              <a:gd name="connsiteY3" fmla="*/ 3429000 h 3922861"/>
              <a:gd name="connsiteX0" fmla="*/ 0 w 7979720"/>
              <a:gd name="connsiteY0" fmla="*/ 3402302 h 3922861"/>
              <a:gd name="connsiteX1" fmla="*/ 2453559 w 7979720"/>
              <a:gd name="connsiteY1" fmla="*/ 0 h 3922861"/>
              <a:gd name="connsiteX2" fmla="*/ 7979720 w 7979720"/>
              <a:gd name="connsiteY2" fmla="*/ 3922861 h 3922861"/>
              <a:gd name="connsiteX3" fmla="*/ 0 w 7979720"/>
              <a:gd name="connsiteY3" fmla="*/ 3402302 h 39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20" h="3922861">
                <a:moveTo>
                  <a:pt x="0" y="3402302"/>
                </a:moveTo>
                <a:lnTo>
                  <a:pt x="2453559" y="0"/>
                </a:lnTo>
                <a:lnTo>
                  <a:pt x="7979720" y="3922861"/>
                </a:lnTo>
                <a:lnTo>
                  <a:pt x="0" y="3402302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2738120" y="619640"/>
            <a:ext cx="11938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7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4047089" y="2335510"/>
            <a:ext cx="77274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“comercialização de </a:t>
            </a:r>
            <a:r>
              <a:rPr lang="pt-BR" altLang="pt-BR" sz="2800" dirty="0" err="1">
                <a:latin typeface="Arial" panose="020B0604020202020204" pitchFamily="34" charset="0"/>
              </a:rPr>
              <a:t>oscips</a:t>
            </a:r>
            <a:r>
              <a:rPr lang="pt-BR" altLang="pt-BR" sz="2800" dirty="0">
                <a:latin typeface="Arial" panose="020B0604020202020204" pitchFamily="34" charset="0"/>
              </a:rPr>
              <a:t>”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Projetos executados diferentes do planejado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Termos de parceria com objetos muito abrangentes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Caso de um município que terceirizou a gestão da política de saúde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3" name="Fluxograma: Conector 12"/>
          <p:cNvSpPr/>
          <p:nvPr/>
        </p:nvSpPr>
        <p:spPr>
          <a:xfrm>
            <a:off x="3909739" y="2372048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luxograma: Conector 17"/>
          <p:cNvSpPr/>
          <p:nvPr/>
        </p:nvSpPr>
        <p:spPr>
          <a:xfrm>
            <a:off x="3909739" y="3306513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/>
          <p:cNvSpPr/>
          <p:nvPr/>
        </p:nvSpPr>
        <p:spPr>
          <a:xfrm>
            <a:off x="3909739" y="4016133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uxograma: Conector 19"/>
          <p:cNvSpPr/>
          <p:nvPr/>
        </p:nvSpPr>
        <p:spPr>
          <a:xfrm>
            <a:off x="3993500" y="5327294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0" y="15719"/>
            <a:ext cx="3391359" cy="1893958"/>
          </a:xfrm>
          <a:prstGeom prst="rect">
            <a:avLst/>
          </a:prstGeom>
        </p:spPr>
      </p:pic>
      <p:sp>
        <p:nvSpPr>
          <p:cNvPr id="23" name="Triângulo isósceles 2"/>
          <p:cNvSpPr/>
          <p:nvPr/>
        </p:nvSpPr>
        <p:spPr>
          <a:xfrm rot="14072313">
            <a:off x="-3252437" y="2471126"/>
            <a:ext cx="7979720" cy="3922861"/>
          </a:xfrm>
          <a:custGeom>
            <a:avLst/>
            <a:gdLst>
              <a:gd name="connsiteX0" fmla="*/ 0 w 5094837"/>
              <a:gd name="connsiteY0" fmla="*/ 3429000 h 3429000"/>
              <a:gd name="connsiteX1" fmla="*/ 2547419 w 5094837"/>
              <a:gd name="connsiteY1" fmla="*/ 0 h 3429000"/>
              <a:gd name="connsiteX2" fmla="*/ 5094837 w 5094837"/>
              <a:gd name="connsiteY2" fmla="*/ 3429000 h 3429000"/>
              <a:gd name="connsiteX3" fmla="*/ 0 w 5094837"/>
              <a:gd name="connsiteY3" fmla="*/ 3429000 h 3429000"/>
              <a:gd name="connsiteX0" fmla="*/ 0 w 8073580"/>
              <a:gd name="connsiteY0" fmla="*/ 3429000 h 3922861"/>
              <a:gd name="connsiteX1" fmla="*/ 2547419 w 8073580"/>
              <a:gd name="connsiteY1" fmla="*/ 0 h 3922861"/>
              <a:gd name="connsiteX2" fmla="*/ 8073580 w 8073580"/>
              <a:gd name="connsiteY2" fmla="*/ 3922861 h 3922861"/>
              <a:gd name="connsiteX3" fmla="*/ 0 w 8073580"/>
              <a:gd name="connsiteY3" fmla="*/ 3429000 h 3922861"/>
              <a:gd name="connsiteX0" fmla="*/ 0 w 7979720"/>
              <a:gd name="connsiteY0" fmla="*/ 3402302 h 3922861"/>
              <a:gd name="connsiteX1" fmla="*/ 2453559 w 7979720"/>
              <a:gd name="connsiteY1" fmla="*/ 0 h 3922861"/>
              <a:gd name="connsiteX2" fmla="*/ 7979720 w 7979720"/>
              <a:gd name="connsiteY2" fmla="*/ 3922861 h 3922861"/>
              <a:gd name="connsiteX3" fmla="*/ 0 w 7979720"/>
              <a:gd name="connsiteY3" fmla="*/ 3402302 h 39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20" h="3922861">
                <a:moveTo>
                  <a:pt x="0" y="3402302"/>
                </a:moveTo>
                <a:lnTo>
                  <a:pt x="2453559" y="0"/>
                </a:lnTo>
                <a:lnTo>
                  <a:pt x="7979720" y="3922861"/>
                </a:lnTo>
                <a:lnTo>
                  <a:pt x="0" y="3402302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2738120" y="619640"/>
            <a:ext cx="11938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1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414699" y="1585623"/>
            <a:ext cx="6148091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Contrato de gestão com entidades com fins lucrativos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Oscips com irregularidades (sem sede própria, sócios de dentro do Governo)</a:t>
            </a: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Falta de envolvimento do conselho de saúde na avaliação e fiscalização das entidades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0" y="15719"/>
            <a:ext cx="3391359" cy="1893958"/>
          </a:xfrm>
          <a:prstGeom prst="rect">
            <a:avLst/>
          </a:prstGeom>
        </p:spPr>
      </p:pic>
      <p:sp>
        <p:nvSpPr>
          <p:cNvPr id="9" name="Triângulo isósceles 2"/>
          <p:cNvSpPr/>
          <p:nvPr/>
        </p:nvSpPr>
        <p:spPr>
          <a:xfrm rot="14072313">
            <a:off x="-3252437" y="2471126"/>
            <a:ext cx="7979720" cy="3922861"/>
          </a:xfrm>
          <a:custGeom>
            <a:avLst/>
            <a:gdLst>
              <a:gd name="connsiteX0" fmla="*/ 0 w 5094837"/>
              <a:gd name="connsiteY0" fmla="*/ 3429000 h 3429000"/>
              <a:gd name="connsiteX1" fmla="*/ 2547419 w 5094837"/>
              <a:gd name="connsiteY1" fmla="*/ 0 h 3429000"/>
              <a:gd name="connsiteX2" fmla="*/ 5094837 w 5094837"/>
              <a:gd name="connsiteY2" fmla="*/ 3429000 h 3429000"/>
              <a:gd name="connsiteX3" fmla="*/ 0 w 5094837"/>
              <a:gd name="connsiteY3" fmla="*/ 3429000 h 3429000"/>
              <a:gd name="connsiteX0" fmla="*/ 0 w 8073580"/>
              <a:gd name="connsiteY0" fmla="*/ 3429000 h 3922861"/>
              <a:gd name="connsiteX1" fmla="*/ 2547419 w 8073580"/>
              <a:gd name="connsiteY1" fmla="*/ 0 h 3922861"/>
              <a:gd name="connsiteX2" fmla="*/ 8073580 w 8073580"/>
              <a:gd name="connsiteY2" fmla="*/ 3922861 h 3922861"/>
              <a:gd name="connsiteX3" fmla="*/ 0 w 8073580"/>
              <a:gd name="connsiteY3" fmla="*/ 3429000 h 3922861"/>
              <a:gd name="connsiteX0" fmla="*/ 0 w 7979720"/>
              <a:gd name="connsiteY0" fmla="*/ 3402302 h 3922861"/>
              <a:gd name="connsiteX1" fmla="*/ 2453559 w 7979720"/>
              <a:gd name="connsiteY1" fmla="*/ 0 h 3922861"/>
              <a:gd name="connsiteX2" fmla="*/ 7979720 w 7979720"/>
              <a:gd name="connsiteY2" fmla="*/ 3922861 h 3922861"/>
              <a:gd name="connsiteX3" fmla="*/ 0 w 7979720"/>
              <a:gd name="connsiteY3" fmla="*/ 3402302 h 39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20" h="3922861">
                <a:moveTo>
                  <a:pt x="0" y="3402302"/>
                </a:moveTo>
                <a:lnTo>
                  <a:pt x="2453559" y="0"/>
                </a:lnTo>
                <a:lnTo>
                  <a:pt x="7979720" y="3922861"/>
                </a:lnTo>
                <a:lnTo>
                  <a:pt x="0" y="3402302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738120" y="619640"/>
            <a:ext cx="11938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1" name="Fluxograma: Conector 10"/>
          <p:cNvSpPr/>
          <p:nvPr/>
        </p:nvSpPr>
        <p:spPr>
          <a:xfrm>
            <a:off x="4207798" y="2090317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/>
          <p:cNvSpPr/>
          <p:nvPr/>
        </p:nvSpPr>
        <p:spPr>
          <a:xfrm>
            <a:off x="4239836" y="3271134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/>
          <p:cNvSpPr/>
          <p:nvPr/>
        </p:nvSpPr>
        <p:spPr>
          <a:xfrm>
            <a:off x="4223817" y="4666786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6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207798" y="1801066"/>
            <a:ext cx="760369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Contratos com </a:t>
            </a:r>
            <a:r>
              <a:rPr lang="pt-BR" altLang="pt-BR" sz="2800" dirty="0" err="1">
                <a:latin typeface="Arial" panose="020B0604020202020204" pitchFamily="34" charset="0"/>
              </a:rPr>
              <a:t>oscips</a:t>
            </a:r>
            <a:r>
              <a:rPr lang="pt-BR" altLang="pt-BR" sz="2800" dirty="0">
                <a:latin typeface="Arial" panose="020B0604020202020204" pitchFamily="34" charset="0"/>
              </a:rPr>
              <a:t> de servidores públicos 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Profissionais da SMS contratados pela  entidade civil contratada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</a:rPr>
              <a:t>Incapacidade/dificuldades de conduzir processo de negociação, acompanhamento, monitoramento, avaliação e prestação de contas dos ajustes celebrados com entidades civis</a:t>
            </a: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0" y="15719"/>
            <a:ext cx="3391359" cy="1893958"/>
          </a:xfrm>
          <a:prstGeom prst="rect">
            <a:avLst/>
          </a:prstGeom>
        </p:spPr>
      </p:pic>
      <p:sp>
        <p:nvSpPr>
          <p:cNvPr id="9" name="Triângulo isósceles 2"/>
          <p:cNvSpPr/>
          <p:nvPr/>
        </p:nvSpPr>
        <p:spPr>
          <a:xfrm rot="14072313">
            <a:off x="-3252437" y="2471126"/>
            <a:ext cx="7979720" cy="3922861"/>
          </a:xfrm>
          <a:custGeom>
            <a:avLst/>
            <a:gdLst>
              <a:gd name="connsiteX0" fmla="*/ 0 w 5094837"/>
              <a:gd name="connsiteY0" fmla="*/ 3429000 h 3429000"/>
              <a:gd name="connsiteX1" fmla="*/ 2547419 w 5094837"/>
              <a:gd name="connsiteY1" fmla="*/ 0 h 3429000"/>
              <a:gd name="connsiteX2" fmla="*/ 5094837 w 5094837"/>
              <a:gd name="connsiteY2" fmla="*/ 3429000 h 3429000"/>
              <a:gd name="connsiteX3" fmla="*/ 0 w 5094837"/>
              <a:gd name="connsiteY3" fmla="*/ 3429000 h 3429000"/>
              <a:gd name="connsiteX0" fmla="*/ 0 w 8073580"/>
              <a:gd name="connsiteY0" fmla="*/ 3429000 h 3922861"/>
              <a:gd name="connsiteX1" fmla="*/ 2547419 w 8073580"/>
              <a:gd name="connsiteY1" fmla="*/ 0 h 3922861"/>
              <a:gd name="connsiteX2" fmla="*/ 8073580 w 8073580"/>
              <a:gd name="connsiteY2" fmla="*/ 3922861 h 3922861"/>
              <a:gd name="connsiteX3" fmla="*/ 0 w 8073580"/>
              <a:gd name="connsiteY3" fmla="*/ 3429000 h 3922861"/>
              <a:gd name="connsiteX0" fmla="*/ 0 w 7979720"/>
              <a:gd name="connsiteY0" fmla="*/ 3402302 h 3922861"/>
              <a:gd name="connsiteX1" fmla="*/ 2453559 w 7979720"/>
              <a:gd name="connsiteY1" fmla="*/ 0 h 3922861"/>
              <a:gd name="connsiteX2" fmla="*/ 7979720 w 7979720"/>
              <a:gd name="connsiteY2" fmla="*/ 3922861 h 3922861"/>
              <a:gd name="connsiteX3" fmla="*/ 0 w 7979720"/>
              <a:gd name="connsiteY3" fmla="*/ 3402302 h 39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20" h="3922861">
                <a:moveTo>
                  <a:pt x="0" y="3402302"/>
                </a:moveTo>
                <a:lnTo>
                  <a:pt x="2453559" y="0"/>
                </a:lnTo>
                <a:lnTo>
                  <a:pt x="7979720" y="3922861"/>
                </a:lnTo>
                <a:lnTo>
                  <a:pt x="0" y="3402302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738120" y="619640"/>
            <a:ext cx="11938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1" name="Fluxograma: Conector 10"/>
          <p:cNvSpPr/>
          <p:nvPr/>
        </p:nvSpPr>
        <p:spPr>
          <a:xfrm>
            <a:off x="4127443" y="1882652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/>
          <p:cNvSpPr/>
          <p:nvPr/>
        </p:nvSpPr>
        <p:spPr>
          <a:xfrm>
            <a:off x="4127443" y="2696960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/>
          <p:cNvSpPr/>
          <p:nvPr/>
        </p:nvSpPr>
        <p:spPr>
          <a:xfrm>
            <a:off x="4047089" y="4001008"/>
            <a:ext cx="441960" cy="42966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50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3"/>
          <a:stretch/>
        </p:blipFill>
        <p:spPr>
          <a:xfrm>
            <a:off x="149191" y="101564"/>
            <a:ext cx="2350973" cy="24739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8400" y="675780"/>
            <a:ext cx="119380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O Projeto atende a recomendação do </a:t>
            </a:r>
            <a:br>
              <a:rPr lang="pt-BR" sz="4000" b="1" dirty="0">
                <a:solidFill>
                  <a:srgbClr val="002060"/>
                </a:solidFill>
              </a:rPr>
            </a:br>
            <a:r>
              <a:rPr lang="pt-BR" sz="4000" b="1" dirty="0">
                <a:solidFill>
                  <a:srgbClr val="002060"/>
                </a:solidFill>
              </a:rPr>
              <a:t>TCU - Acordão TCU 352 - 2016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4871" y="2506662"/>
            <a:ext cx="87710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ACORDAM os Ministros do Tribunal de Contas da União, reunidos em sessão do Plenário, ante os motivos expostos pelo Relator, em: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9.1. determinar ao Ministério da Saúde com fulcro no art. 250, inciso II, do Regimento Interno do Tribunal de Contas da União,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riente todos os entes federativos a observarem as seguintes diretrizes na celebração de ajustes com entidades privadas visando a prestação de serviços de saúde:</a:t>
            </a:r>
          </a:p>
          <a:p>
            <a:endParaRPr lang="pt-B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00" y="836370"/>
            <a:ext cx="2501233" cy="13255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O Projeto atende a recomendação do Acordão TCU 352 - 2016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3622" y="534050"/>
            <a:ext cx="9288378" cy="4351338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9.1.1. a contratação de entidades para disponibilização de profissionais de saúde deve ser precedida de </a:t>
            </a:r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que demonstrem as suas vantagens em relação à contratação direta pelo ente público</a:t>
            </a:r>
            <a:r>
              <a:rPr lang="pt-BR" sz="2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inclusão de planilha detalhada com a estimativa de custos a serem incorridos na execução dos ajustes, além de consulta ao respectivo Conselho de Saúde;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9.1.2. o </a:t>
            </a:r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credenciamento pode ser utilizado para a contratação de profissionais de saúde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atuarem tanto em unidades públicas de saúde quanto em seus próprios consultórios e clínicas, sendo o instrumento adequado a ser usado quando se verifica a inviabilidade de competição para preenchimento das vagas, bem como quando a demanda pelos serviços é superior à oferta e é possível a contratação de todos os interessados, sendo necessário o desenvolvimento de metodologia para a distribuição dos serviços entre os interessados de forma objetiva e impessoal;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0" y="3043753"/>
            <a:ext cx="2350973" cy="313463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4000" y="912570"/>
            <a:ext cx="2501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rgbClr val="002060"/>
                </a:solidFill>
              </a:rPr>
              <a:t>O Projeto atende a recomendação do Acordão TCU 352 - 2016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27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2328</TotalTime>
  <Words>2098</Words>
  <Application>Microsoft Office PowerPoint</Application>
  <PresentationFormat>Widescreen</PresentationFormat>
  <Paragraphs>156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Projeto atende a recomendação do  TCU - Acordão TCU 352 - 2016</vt:lpstr>
      <vt:lpstr>O Projeto atende a recomendação do Acordão TCU 352 - 2016</vt:lpstr>
      <vt:lpstr>Apresentação do PowerPoint</vt:lpstr>
      <vt:lpstr>Apresentação do PowerPoint</vt:lpstr>
      <vt:lpstr>Objetivos Específicos</vt:lpstr>
      <vt:lpstr>Principais problemas a serem resolvidos: </vt:lpstr>
      <vt:lpstr>Públicos alvos: </vt:lpstr>
      <vt:lpstr>Conteúdos essenciais do Curso: </vt:lpstr>
      <vt:lpstr>Apresentação do PowerPoint</vt:lpstr>
      <vt:lpstr>Apresentação do PowerPoint</vt:lpstr>
      <vt:lpstr>Apresentação do PowerPoint</vt:lpstr>
      <vt:lpstr>Principais etapas do Projeto: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Ferreira Ramos</dc:creator>
  <cp:lastModifiedBy>valeria alpino bigonha salgado</cp:lastModifiedBy>
  <cp:revision>38</cp:revision>
  <dcterms:created xsi:type="dcterms:W3CDTF">2017-01-24T12:31:51Z</dcterms:created>
  <dcterms:modified xsi:type="dcterms:W3CDTF">2017-04-05T18:26:14Z</dcterms:modified>
</cp:coreProperties>
</file>